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2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E4375-50BA-4688-8459-607B4FF5D84E}" type="datetimeFigureOut">
              <a:rPr lang="fr-FR" smtClean="0"/>
              <a:pPr/>
              <a:t>04/02/2017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14762-CCEB-4DDB-8638-CCCB3F0486C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758897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E4375-50BA-4688-8459-607B4FF5D84E}" type="datetimeFigureOut">
              <a:rPr lang="fr-FR" smtClean="0"/>
              <a:pPr/>
              <a:t>04/02/2017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14762-CCEB-4DDB-8638-CCCB3F0486C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985382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E4375-50BA-4688-8459-607B4FF5D84E}" type="datetimeFigureOut">
              <a:rPr lang="fr-FR" smtClean="0"/>
              <a:pPr/>
              <a:t>04/02/2017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14762-CCEB-4DDB-8638-CCCB3F0486C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053319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E4375-50BA-4688-8459-607B4FF5D84E}" type="datetimeFigureOut">
              <a:rPr lang="fr-FR" smtClean="0"/>
              <a:pPr/>
              <a:t>04/02/2017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14762-CCEB-4DDB-8638-CCCB3F0486C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27971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E4375-50BA-4688-8459-607B4FF5D84E}" type="datetimeFigureOut">
              <a:rPr lang="fr-FR" smtClean="0"/>
              <a:pPr/>
              <a:t>04/02/2017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14762-CCEB-4DDB-8638-CCCB3F0486C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651627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E4375-50BA-4688-8459-607B4FF5D84E}" type="datetimeFigureOut">
              <a:rPr lang="fr-FR" smtClean="0"/>
              <a:pPr/>
              <a:t>04/02/2017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14762-CCEB-4DDB-8638-CCCB3F0486C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397312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E4375-50BA-4688-8459-607B4FF5D84E}" type="datetimeFigureOut">
              <a:rPr lang="fr-FR" smtClean="0"/>
              <a:pPr/>
              <a:t>04/02/2017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14762-CCEB-4DDB-8638-CCCB3F0486C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136188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E4375-50BA-4688-8459-607B4FF5D84E}" type="datetimeFigureOut">
              <a:rPr lang="fr-FR" smtClean="0"/>
              <a:pPr/>
              <a:t>04/02/2017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14762-CCEB-4DDB-8638-CCCB3F0486C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472200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E4375-50BA-4688-8459-607B4FF5D84E}" type="datetimeFigureOut">
              <a:rPr lang="fr-FR" smtClean="0"/>
              <a:pPr/>
              <a:t>04/02/2017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14762-CCEB-4DDB-8638-CCCB3F0486C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665975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E4375-50BA-4688-8459-607B4FF5D84E}" type="datetimeFigureOut">
              <a:rPr lang="fr-FR" smtClean="0"/>
              <a:pPr/>
              <a:t>04/02/2017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14762-CCEB-4DDB-8638-CCCB3F0486C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99885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E4375-50BA-4688-8459-607B4FF5D84E}" type="datetimeFigureOut">
              <a:rPr lang="fr-FR" smtClean="0"/>
              <a:pPr/>
              <a:t>04/02/2017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14762-CCEB-4DDB-8638-CCCB3F0486C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121504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EE4375-50BA-4688-8459-607B4FF5D84E}" type="datetimeFigureOut">
              <a:rPr lang="fr-FR" smtClean="0"/>
              <a:pPr/>
              <a:t>04/02/2017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114762-CCEB-4DDB-8638-CCCB3F0486C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250524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539552" y="422749"/>
            <a:ext cx="820891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Une petite bête à plumes a sauté </a:t>
            </a:r>
            <a:r>
              <a:rPr lang="fr-FR" dirty="0" smtClean="0"/>
              <a:t>dans son </a:t>
            </a:r>
            <a:r>
              <a:rPr lang="fr-FR" dirty="0"/>
              <a:t>panier et a écrasé les fraises comme</a:t>
            </a:r>
          </a:p>
          <a:p>
            <a:r>
              <a:rPr lang="fr-FR" dirty="0"/>
              <a:t>un forcené</a:t>
            </a:r>
            <a:r>
              <a:rPr lang="fr-FR" dirty="0" smtClean="0"/>
              <a:t>.</a:t>
            </a:r>
          </a:p>
          <a:p>
            <a:endParaRPr lang="fr-FR" dirty="0" smtClean="0"/>
          </a:p>
          <a:p>
            <a:endParaRPr lang="fr-FR" dirty="0"/>
          </a:p>
          <a:p>
            <a:r>
              <a:rPr lang="fr-FR" dirty="0" smtClean="0"/>
              <a:t>Une petite bête à plumes sautait dans son panier et écrasait les fraises comme</a:t>
            </a:r>
          </a:p>
          <a:p>
            <a:r>
              <a:rPr lang="fr-FR" dirty="0" smtClean="0"/>
              <a:t>un forcené.</a:t>
            </a:r>
          </a:p>
          <a:p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643787" y="3789040"/>
            <a:ext cx="74888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J’ ai jeté ma sœur par la fenêtre.</a:t>
            </a:r>
          </a:p>
          <a:p>
            <a:endParaRPr lang="fr-FR" dirty="0" smtClean="0"/>
          </a:p>
          <a:p>
            <a:r>
              <a:rPr lang="fr-FR" dirty="0" smtClean="0"/>
              <a:t>Je jetais ma sœur par la fenêtre.</a:t>
            </a:r>
            <a:endParaRPr lang="fr-FR" dirty="0"/>
          </a:p>
        </p:txBody>
      </p:sp>
      <p:cxnSp>
        <p:nvCxnSpPr>
          <p:cNvPr id="8" name="Connecteur droit avec flèche 7"/>
          <p:cNvCxnSpPr/>
          <p:nvPr/>
        </p:nvCxnSpPr>
        <p:spPr>
          <a:xfrm>
            <a:off x="660516" y="692696"/>
            <a:ext cx="232730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>
            <a:off x="643787" y="1865870"/>
            <a:ext cx="232730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>
            <a:off x="687729" y="4077072"/>
            <a:ext cx="23907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>
            <a:off x="737157" y="4653136"/>
            <a:ext cx="23907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>
            <a:off x="2987824" y="692696"/>
            <a:ext cx="72008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5508104" y="692696"/>
            <a:ext cx="72008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2996921" y="1852480"/>
            <a:ext cx="72008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5478334" y="1815968"/>
            <a:ext cx="72008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1009473" y="4653136"/>
            <a:ext cx="466181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>
            <a:off x="949705" y="4077072"/>
            <a:ext cx="585719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2987824" y="422749"/>
            <a:ext cx="2232248" cy="34195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/>
          <p:cNvSpPr/>
          <p:nvPr/>
        </p:nvSpPr>
        <p:spPr>
          <a:xfrm>
            <a:off x="5478334" y="406665"/>
            <a:ext cx="1757962" cy="34195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/>
          <p:cNvSpPr/>
          <p:nvPr/>
        </p:nvSpPr>
        <p:spPr>
          <a:xfrm>
            <a:off x="5464391" y="1570615"/>
            <a:ext cx="1693486" cy="330804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/>
          <p:cNvSpPr/>
          <p:nvPr/>
        </p:nvSpPr>
        <p:spPr>
          <a:xfrm>
            <a:off x="2971095" y="1545140"/>
            <a:ext cx="2232248" cy="34195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/>
          <p:cNvSpPr/>
          <p:nvPr/>
        </p:nvSpPr>
        <p:spPr>
          <a:xfrm>
            <a:off x="943116" y="4370415"/>
            <a:ext cx="2773885" cy="34195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/>
          <p:cNvSpPr/>
          <p:nvPr/>
        </p:nvSpPr>
        <p:spPr>
          <a:xfrm>
            <a:off x="891478" y="3793774"/>
            <a:ext cx="2867761" cy="34195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ZoneTexte 27"/>
          <p:cNvSpPr txBox="1"/>
          <p:nvPr/>
        </p:nvSpPr>
        <p:spPr>
          <a:xfrm>
            <a:off x="5004048" y="836712"/>
            <a:ext cx="35053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n w="12700">
                  <a:solidFill>
                    <a:srgbClr val="C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rPr>
              <a:t>action est précise et </a:t>
            </a:r>
            <a:r>
              <a:rPr lang="fr-FR" b="1" dirty="0" smtClean="0">
                <a:ln w="12700">
                  <a:solidFill>
                    <a:srgbClr val="C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rPr>
              <a:t>achevée</a:t>
            </a:r>
            <a:endParaRPr lang="fr-FR" b="1" dirty="0">
              <a:ln w="12700">
                <a:solidFill>
                  <a:srgbClr val="C000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3759239" y="3730171"/>
            <a:ext cx="35053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n w="12700">
                  <a:solidFill>
                    <a:srgbClr val="C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rPr>
              <a:t>action est précise et </a:t>
            </a:r>
            <a:r>
              <a:rPr lang="fr-FR" b="1" dirty="0" smtClean="0">
                <a:ln w="12700">
                  <a:solidFill>
                    <a:srgbClr val="C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rPr>
              <a:t>achevée</a:t>
            </a:r>
            <a:endParaRPr lang="fr-FR" b="1" dirty="0">
              <a:ln w="12700">
                <a:solidFill>
                  <a:srgbClr val="C000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3748298" y="4283804"/>
            <a:ext cx="4297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ln w="12700">
                  <a:solidFill>
                    <a:srgbClr val="C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rPr>
              <a:t>Un décor, une action qui se prolong</a:t>
            </a:r>
            <a:r>
              <a:rPr lang="fr-FR" b="1" dirty="0">
                <a:ln w="12700">
                  <a:solidFill>
                    <a:srgbClr val="C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rPr>
              <a:t>e</a:t>
            </a:r>
          </a:p>
        </p:txBody>
      </p:sp>
      <p:sp>
        <p:nvSpPr>
          <p:cNvPr id="31" name="ZoneTexte 30"/>
          <p:cNvSpPr txBox="1"/>
          <p:nvPr/>
        </p:nvSpPr>
        <p:spPr>
          <a:xfrm>
            <a:off x="4681767" y="1988840"/>
            <a:ext cx="4297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ln w="12700">
                  <a:solidFill>
                    <a:srgbClr val="C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rPr>
              <a:t>Un décor, une action qui se prolong</a:t>
            </a:r>
            <a:r>
              <a:rPr lang="fr-FR" b="1" dirty="0">
                <a:ln w="12700">
                  <a:solidFill>
                    <a:srgbClr val="C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</a:rPr>
              <a:t>e</a:t>
            </a:r>
          </a:p>
        </p:txBody>
      </p:sp>
      <p:sp>
        <p:nvSpPr>
          <p:cNvPr id="32" name="Nuage 31"/>
          <p:cNvSpPr/>
          <p:nvPr/>
        </p:nvSpPr>
        <p:spPr>
          <a:xfrm>
            <a:off x="6182460" y="5229200"/>
            <a:ext cx="2560535" cy="995627"/>
          </a:xfrm>
          <a:prstGeom prst="cloud">
            <a:avLst/>
          </a:prstGeom>
          <a:solidFill>
            <a:srgbClr val="7030A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Jokerman" panose="04090605060D06020702" pitchFamily="82" charset="0"/>
              </a:rPr>
              <a:t>Le Passé Composé</a:t>
            </a:r>
            <a:endParaRPr lang="fr-FR" dirty="0">
              <a:latin typeface="Jokerman" panose="04090605060D0602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7218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/>
      <p:bldP spid="29" grpId="0"/>
      <p:bldP spid="30" grpId="0"/>
      <p:bldP spid="3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539552" y="404664"/>
            <a:ext cx="820891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/>
              <a:t>Une petite bête à plumes a sauté </a:t>
            </a:r>
            <a:r>
              <a:rPr lang="fr-FR" dirty="0" smtClean="0"/>
              <a:t>dans son </a:t>
            </a:r>
            <a:r>
              <a:rPr lang="fr-FR" dirty="0"/>
              <a:t>panier et a écrasé les fraises comme</a:t>
            </a:r>
          </a:p>
          <a:p>
            <a:pPr>
              <a:lnSpc>
                <a:spcPct val="150000"/>
              </a:lnSpc>
            </a:pPr>
            <a:r>
              <a:rPr lang="fr-FR" dirty="0"/>
              <a:t>un forcené.</a:t>
            </a:r>
          </a:p>
          <a:p>
            <a:pPr>
              <a:lnSpc>
                <a:spcPct val="150000"/>
              </a:lnSpc>
            </a:pPr>
            <a:r>
              <a:rPr lang="fr-FR" dirty="0"/>
              <a:t>Elle a tenté de l’écarter.</a:t>
            </a:r>
          </a:p>
          <a:p>
            <a:pPr>
              <a:lnSpc>
                <a:spcPct val="150000"/>
              </a:lnSpc>
            </a:pPr>
            <a:r>
              <a:rPr lang="fr-FR" dirty="0"/>
              <a:t>Sa mère a poussé de hauts cris.</a:t>
            </a:r>
          </a:p>
          <a:p>
            <a:pPr>
              <a:lnSpc>
                <a:spcPct val="150000"/>
              </a:lnSpc>
            </a:pPr>
            <a:r>
              <a:rPr lang="fr-FR" dirty="0"/>
              <a:t>J’ai trouvé un serpent à </a:t>
            </a:r>
            <a:r>
              <a:rPr lang="fr-FR" dirty="0" smtClean="0"/>
              <a:t>sonnette. Tu </a:t>
            </a:r>
            <a:r>
              <a:rPr lang="fr-FR" dirty="0"/>
              <a:t>as trouvé un serpent à sonnette.</a:t>
            </a:r>
          </a:p>
          <a:p>
            <a:pPr>
              <a:lnSpc>
                <a:spcPct val="150000"/>
              </a:lnSpc>
            </a:pPr>
            <a:r>
              <a:rPr lang="fr-FR" dirty="0"/>
              <a:t>J’ai jeté ma </a:t>
            </a:r>
            <a:r>
              <a:rPr lang="fr-FR" dirty="0" smtClean="0"/>
              <a:t>sœur </a:t>
            </a:r>
            <a:r>
              <a:rPr lang="fr-FR" dirty="0"/>
              <a:t>par la </a:t>
            </a:r>
            <a:r>
              <a:rPr lang="fr-FR" dirty="0" smtClean="0"/>
              <a:t>fenêtre. Tu </a:t>
            </a:r>
            <a:r>
              <a:rPr lang="fr-FR" dirty="0"/>
              <a:t>as jeté ta </a:t>
            </a:r>
            <a:r>
              <a:rPr lang="fr-FR" dirty="0" smtClean="0"/>
              <a:t>sœur </a:t>
            </a:r>
            <a:r>
              <a:rPr lang="fr-FR" dirty="0"/>
              <a:t>par la fenêtre.</a:t>
            </a:r>
          </a:p>
          <a:p>
            <a:pPr>
              <a:lnSpc>
                <a:spcPct val="150000"/>
              </a:lnSpc>
            </a:pPr>
            <a:r>
              <a:rPr lang="fr-FR" dirty="0"/>
              <a:t>Elles ont vidé les raviolis tout mous </a:t>
            </a:r>
            <a:r>
              <a:rPr lang="fr-FR" dirty="0" smtClean="0"/>
              <a:t>dans la </a:t>
            </a:r>
            <a:r>
              <a:rPr lang="fr-FR" dirty="0"/>
              <a:t>casserole.</a:t>
            </a:r>
          </a:p>
          <a:p>
            <a:pPr>
              <a:lnSpc>
                <a:spcPct val="150000"/>
              </a:lnSpc>
            </a:pPr>
            <a:r>
              <a:rPr lang="fr-FR" dirty="0"/>
              <a:t>Elles ont versé du gruyère râpé.</a:t>
            </a:r>
          </a:p>
          <a:p>
            <a:pPr>
              <a:lnSpc>
                <a:spcPct val="150000"/>
              </a:lnSpc>
            </a:pPr>
            <a:r>
              <a:rPr lang="fr-FR" dirty="0"/>
              <a:t>Elle a filé au rayon des </a:t>
            </a:r>
            <a:r>
              <a:rPr lang="fr-FR" dirty="0" smtClean="0"/>
              <a:t>surgelés. Elles </a:t>
            </a:r>
            <a:r>
              <a:rPr lang="fr-FR" dirty="0"/>
              <a:t>ont filé au rayon des surgelés.</a:t>
            </a:r>
          </a:p>
          <a:p>
            <a:pPr>
              <a:lnSpc>
                <a:spcPct val="150000"/>
              </a:lnSpc>
            </a:pPr>
            <a:r>
              <a:rPr lang="fr-FR" dirty="0"/>
              <a:t>Tu as déposé les courses dans le coffre.</a:t>
            </a:r>
          </a:p>
        </p:txBody>
      </p:sp>
      <p:sp>
        <p:nvSpPr>
          <p:cNvPr id="3" name="Nuage 2"/>
          <p:cNvSpPr/>
          <p:nvPr/>
        </p:nvSpPr>
        <p:spPr>
          <a:xfrm>
            <a:off x="6316067" y="5301208"/>
            <a:ext cx="2560535" cy="995627"/>
          </a:xfrm>
          <a:prstGeom prst="cloud">
            <a:avLst/>
          </a:prstGeom>
          <a:solidFill>
            <a:srgbClr val="7030A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Jokerman" panose="04090605060D06020702" pitchFamily="82" charset="0"/>
              </a:rPr>
              <a:t>Le Passé Composé</a:t>
            </a:r>
            <a:endParaRPr lang="fr-FR" dirty="0">
              <a:latin typeface="Jokerman" panose="04090605060D06020702" pitchFamily="82" charset="0"/>
            </a:endParaRPr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611560" y="836712"/>
            <a:ext cx="237626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avec flèche 5"/>
          <p:cNvCxnSpPr/>
          <p:nvPr/>
        </p:nvCxnSpPr>
        <p:spPr>
          <a:xfrm>
            <a:off x="611560" y="1700808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>
            <a:off x="612489" y="2060848"/>
            <a:ext cx="79115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>
            <a:off x="561689" y="2492896"/>
            <a:ext cx="20227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>
            <a:off x="571685" y="2918164"/>
            <a:ext cx="18227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>
            <a:off x="3628174" y="4106280"/>
            <a:ext cx="40268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/>
          <p:nvPr/>
        </p:nvCxnSpPr>
        <p:spPr>
          <a:xfrm>
            <a:off x="632535" y="4149080"/>
            <a:ext cx="36308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/>
          <p:nvPr/>
        </p:nvCxnSpPr>
        <p:spPr>
          <a:xfrm flipV="1">
            <a:off x="685230" y="3701363"/>
            <a:ext cx="394382" cy="522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>
            <a:off x="3749138" y="2492896"/>
            <a:ext cx="20482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/>
          <p:nvPr/>
        </p:nvCxnSpPr>
        <p:spPr>
          <a:xfrm>
            <a:off x="662824" y="4518412"/>
            <a:ext cx="21613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/>
          <p:nvPr/>
        </p:nvCxnSpPr>
        <p:spPr>
          <a:xfrm>
            <a:off x="662824" y="3294276"/>
            <a:ext cx="41678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>
            <a:off x="3628174" y="2888223"/>
            <a:ext cx="24192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>
            <a:off x="2987824" y="836712"/>
            <a:ext cx="72008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>
            <a:off x="5521855" y="836712"/>
            <a:ext cx="72008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2" name="Connecteur droit 31"/>
          <p:cNvCxnSpPr/>
          <p:nvPr/>
        </p:nvCxnSpPr>
        <p:spPr>
          <a:xfrm>
            <a:off x="1115337" y="3294276"/>
            <a:ext cx="72008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>
            <a:off x="4051477" y="2492896"/>
            <a:ext cx="850641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4" name="Connecteur droit 33"/>
          <p:cNvCxnSpPr/>
          <p:nvPr/>
        </p:nvCxnSpPr>
        <p:spPr>
          <a:xfrm>
            <a:off x="1147895" y="3711809"/>
            <a:ext cx="72008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5" name="Connecteur droit 34"/>
          <p:cNvCxnSpPr/>
          <p:nvPr/>
        </p:nvCxnSpPr>
        <p:spPr>
          <a:xfrm>
            <a:off x="1025289" y="4151033"/>
            <a:ext cx="45008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6" name="Connecteur droit 35"/>
          <p:cNvCxnSpPr/>
          <p:nvPr/>
        </p:nvCxnSpPr>
        <p:spPr>
          <a:xfrm>
            <a:off x="4087647" y="4115516"/>
            <a:ext cx="700377" cy="82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7" name="Connecteur droit 36"/>
          <p:cNvCxnSpPr/>
          <p:nvPr/>
        </p:nvCxnSpPr>
        <p:spPr>
          <a:xfrm>
            <a:off x="896158" y="4518412"/>
            <a:ext cx="95299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/>
        </p:nvCxnSpPr>
        <p:spPr>
          <a:xfrm>
            <a:off x="753963" y="2456772"/>
            <a:ext cx="793701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>
            <a:off x="741487" y="2911384"/>
            <a:ext cx="56760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0" name="Connecteur droit 39"/>
          <p:cNvCxnSpPr/>
          <p:nvPr/>
        </p:nvCxnSpPr>
        <p:spPr>
          <a:xfrm>
            <a:off x="3870101" y="2888223"/>
            <a:ext cx="61831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3" name="Connecteur droit 42"/>
          <p:cNvCxnSpPr/>
          <p:nvPr/>
        </p:nvCxnSpPr>
        <p:spPr>
          <a:xfrm>
            <a:off x="1034054" y="1683156"/>
            <a:ext cx="72008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4" name="Connecteur droit 43"/>
          <p:cNvCxnSpPr/>
          <p:nvPr/>
        </p:nvCxnSpPr>
        <p:spPr>
          <a:xfrm>
            <a:off x="1439652" y="2060848"/>
            <a:ext cx="82809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9" name="ZoneTexte 48"/>
          <p:cNvSpPr txBox="1"/>
          <p:nvPr/>
        </p:nvSpPr>
        <p:spPr>
          <a:xfrm>
            <a:off x="1971990" y="936929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FF0000"/>
                </a:solidFill>
              </a:rPr>
              <a:t>s</a:t>
            </a:r>
            <a:r>
              <a:rPr lang="fr-FR" dirty="0" smtClean="0">
                <a:solidFill>
                  <a:srgbClr val="FF0000"/>
                </a:solidFill>
              </a:rPr>
              <a:t>auter écraser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50" name="ZoneTexte 49"/>
          <p:cNvSpPr txBox="1"/>
          <p:nvPr/>
        </p:nvSpPr>
        <p:spPr>
          <a:xfrm>
            <a:off x="3660323" y="1670852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FF0000"/>
                </a:solidFill>
              </a:rPr>
              <a:t>p</a:t>
            </a:r>
            <a:r>
              <a:rPr lang="fr-FR" dirty="0" smtClean="0">
                <a:solidFill>
                  <a:srgbClr val="FF0000"/>
                </a:solidFill>
              </a:rPr>
              <a:t>ousser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51" name="ZoneTexte 50"/>
          <p:cNvSpPr txBox="1"/>
          <p:nvPr/>
        </p:nvSpPr>
        <p:spPr>
          <a:xfrm>
            <a:off x="7120268" y="2123564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trouver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52" name="ZoneTexte 51"/>
          <p:cNvSpPr txBox="1"/>
          <p:nvPr/>
        </p:nvSpPr>
        <p:spPr>
          <a:xfrm>
            <a:off x="2967823" y="1306261"/>
            <a:ext cx="970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tenter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53" name="ZoneTexte 52"/>
          <p:cNvSpPr txBox="1"/>
          <p:nvPr/>
        </p:nvSpPr>
        <p:spPr>
          <a:xfrm>
            <a:off x="5827889" y="2924944"/>
            <a:ext cx="828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FF0000"/>
                </a:solidFill>
              </a:rPr>
              <a:t>v</a:t>
            </a:r>
            <a:r>
              <a:rPr lang="fr-FR" dirty="0" smtClean="0">
                <a:solidFill>
                  <a:srgbClr val="FF0000"/>
                </a:solidFill>
              </a:rPr>
              <a:t>ider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54" name="ZoneTexte 53"/>
          <p:cNvSpPr txBox="1"/>
          <p:nvPr/>
        </p:nvSpPr>
        <p:spPr>
          <a:xfrm>
            <a:off x="3711206" y="3332031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verser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55" name="ZoneTexte 54"/>
          <p:cNvSpPr txBox="1"/>
          <p:nvPr/>
        </p:nvSpPr>
        <p:spPr>
          <a:xfrm>
            <a:off x="6876256" y="3809123"/>
            <a:ext cx="828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filer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56" name="ZoneTexte 55"/>
          <p:cNvSpPr txBox="1"/>
          <p:nvPr/>
        </p:nvSpPr>
        <p:spPr>
          <a:xfrm>
            <a:off x="4476797" y="4178455"/>
            <a:ext cx="991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déposer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59" name="ZoneTexte 58"/>
          <p:cNvSpPr txBox="1"/>
          <p:nvPr/>
        </p:nvSpPr>
        <p:spPr>
          <a:xfrm>
            <a:off x="7145797" y="2518891"/>
            <a:ext cx="9010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jeter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75" name="Ellipse 74"/>
          <p:cNvSpPr/>
          <p:nvPr/>
        </p:nvSpPr>
        <p:spPr>
          <a:xfrm>
            <a:off x="2983573" y="594831"/>
            <a:ext cx="216024" cy="2160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Ellipse 75"/>
          <p:cNvSpPr/>
          <p:nvPr/>
        </p:nvSpPr>
        <p:spPr>
          <a:xfrm>
            <a:off x="971600" y="1401219"/>
            <a:ext cx="216024" cy="2160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Ellipse 76"/>
          <p:cNvSpPr/>
          <p:nvPr/>
        </p:nvSpPr>
        <p:spPr>
          <a:xfrm>
            <a:off x="1394094" y="1812086"/>
            <a:ext cx="216024" cy="2160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Ellipse 77"/>
          <p:cNvSpPr/>
          <p:nvPr/>
        </p:nvSpPr>
        <p:spPr>
          <a:xfrm>
            <a:off x="733000" y="2226843"/>
            <a:ext cx="216024" cy="2160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Ellipse 78"/>
          <p:cNvSpPr/>
          <p:nvPr/>
        </p:nvSpPr>
        <p:spPr>
          <a:xfrm>
            <a:off x="4030861" y="2226843"/>
            <a:ext cx="216024" cy="2160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Ellipse 79"/>
          <p:cNvSpPr/>
          <p:nvPr/>
        </p:nvSpPr>
        <p:spPr>
          <a:xfrm>
            <a:off x="3836681" y="2672199"/>
            <a:ext cx="254490" cy="2160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Ellipse 80"/>
          <p:cNvSpPr/>
          <p:nvPr/>
        </p:nvSpPr>
        <p:spPr>
          <a:xfrm>
            <a:off x="1093066" y="3063483"/>
            <a:ext cx="346585" cy="2160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Ellipse 81"/>
          <p:cNvSpPr/>
          <p:nvPr/>
        </p:nvSpPr>
        <p:spPr>
          <a:xfrm>
            <a:off x="719572" y="2672199"/>
            <a:ext cx="216024" cy="2160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Ellipse 82"/>
          <p:cNvSpPr/>
          <p:nvPr/>
        </p:nvSpPr>
        <p:spPr>
          <a:xfrm>
            <a:off x="4051477" y="3885777"/>
            <a:ext cx="386358" cy="2160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Ellipse 83"/>
          <p:cNvSpPr/>
          <p:nvPr/>
        </p:nvSpPr>
        <p:spPr>
          <a:xfrm>
            <a:off x="939169" y="3885777"/>
            <a:ext cx="216024" cy="2160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Ellipse 84"/>
          <p:cNvSpPr/>
          <p:nvPr/>
        </p:nvSpPr>
        <p:spPr>
          <a:xfrm>
            <a:off x="877042" y="4301588"/>
            <a:ext cx="216024" cy="2160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Ellipse 85"/>
          <p:cNvSpPr/>
          <p:nvPr/>
        </p:nvSpPr>
        <p:spPr>
          <a:xfrm>
            <a:off x="1083863" y="3420582"/>
            <a:ext cx="355788" cy="28078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Ellipse 86"/>
          <p:cNvSpPr/>
          <p:nvPr/>
        </p:nvSpPr>
        <p:spPr>
          <a:xfrm>
            <a:off x="5467849" y="594831"/>
            <a:ext cx="216024" cy="2160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Rectangle à coins arrondis 88"/>
          <p:cNvSpPr/>
          <p:nvPr/>
        </p:nvSpPr>
        <p:spPr>
          <a:xfrm>
            <a:off x="539552" y="5445224"/>
            <a:ext cx="5288337" cy="85785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ZoneTexte 89"/>
          <p:cNvSpPr txBox="1"/>
          <p:nvPr/>
        </p:nvSpPr>
        <p:spPr>
          <a:xfrm>
            <a:off x="683568" y="5517232"/>
            <a:ext cx="49501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Auxiliaire </a:t>
            </a:r>
            <a:r>
              <a:rPr lang="fr-FR" b="1" u="sng" dirty="0" smtClean="0">
                <a:solidFill>
                  <a:schemeClr val="accent6">
                    <a:lumMod val="50000"/>
                  </a:schemeClr>
                </a:solidFill>
              </a:rPr>
              <a:t>avoir</a:t>
            </a:r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 au présent + participe passé</a:t>
            </a:r>
          </a:p>
          <a:p>
            <a:pPr algn="ctr"/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Verbe –er </a:t>
            </a:r>
            <a:r>
              <a:rPr lang="fr-FR" dirty="0" smtClean="0">
                <a:solidFill>
                  <a:schemeClr val="accent6">
                    <a:lumMod val="50000"/>
                  </a:schemeClr>
                </a:solidFill>
                <a:sym typeface="Wingdings" panose="05000000000000000000" pitchFamily="2" charset="2"/>
              </a:rPr>
              <a:t> -é</a:t>
            </a:r>
            <a:endParaRPr lang="fr-FR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7" name="Rectangle à coins arrondis 56"/>
          <p:cNvSpPr/>
          <p:nvPr/>
        </p:nvSpPr>
        <p:spPr>
          <a:xfrm>
            <a:off x="3563888" y="548680"/>
            <a:ext cx="144016" cy="288032"/>
          </a:xfrm>
          <a:prstGeom prst="roundRect">
            <a:avLst/>
          </a:prstGeom>
          <a:solidFill>
            <a:schemeClr val="accent3">
              <a:alpha val="4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Rectangle à coins arrondis 57"/>
          <p:cNvSpPr/>
          <p:nvPr/>
        </p:nvSpPr>
        <p:spPr>
          <a:xfrm>
            <a:off x="6156176" y="548680"/>
            <a:ext cx="144016" cy="288032"/>
          </a:xfrm>
          <a:prstGeom prst="roundRect">
            <a:avLst/>
          </a:prstGeom>
          <a:solidFill>
            <a:schemeClr val="accent3">
              <a:alpha val="4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Rectangle à coins arrondis 59"/>
          <p:cNvSpPr/>
          <p:nvPr/>
        </p:nvSpPr>
        <p:spPr>
          <a:xfrm>
            <a:off x="1547664" y="1340768"/>
            <a:ext cx="144016" cy="288032"/>
          </a:xfrm>
          <a:prstGeom prst="roundRect">
            <a:avLst/>
          </a:prstGeom>
          <a:solidFill>
            <a:schemeClr val="accent3">
              <a:alpha val="4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Rectangle à coins arrondis 60"/>
          <p:cNvSpPr/>
          <p:nvPr/>
        </p:nvSpPr>
        <p:spPr>
          <a:xfrm>
            <a:off x="1187624" y="2564904"/>
            <a:ext cx="144016" cy="288032"/>
          </a:xfrm>
          <a:prstGeom prst="roundRect">
            <a:avLst/>
          </a:prstGeom>
          <a:solidFill>
            <a:schemeClr val="accent3">
              <a:alpha val="4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Rectangle à coins arrondis 61"/>
          <p:cNvSpPr/>
          <p:nvPr/>
        </p:nvSpPr>
        <p:spPr>
          <a:xfrm>
            <a:off x="1475656" y="2204864"/>
            <a:ext cx="144016" cy="288032"/>
          </a:xfrm>
          <a:prstGeom prst="roundRect">
            <a:avLst/>
          </a:prstGeom>
          <a:solidFill>
            <a:schemeClr val="accent3">
              <a:alpha val="4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Rectangle à coins arrondis 62"/>
          <p:cNvSpPr/>
          <p:nvPr/>
        </p:nvSpPr>
        <p:spPr>
          <a:xfrm>
            <a:off x="2123728" y="1772816"/>
            <a:ext cx="144016" cy="288032"/>
          </a:xfrm>
          <a:prstGeom prst="roundRect">
            <a:avLst/>
          </a:prstGeom>
          <a:solidFill>
            <a:schemeClr val="accent3">
              <a:alpha val="4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Rectangle à coins arrondis 63"/>
          <p:cNvSpPr/>
          <p:nvPr/>
        </p:nvSpPr>
        <p:spPr>
          <a:xfrm>
            <a:off x="4788024" y="2204864"/>
            <a:ext cx="144016" cy="288032"/>
          </a:xfrm>
          <a:prstGeom prst="roundRect">
            <a:avLst/>
          </a:prstGeom>
          <a:solidFill>
            <a:schemeClr val="accent3">
              <a:alpha val="4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Rectangle à coins arrondis 64"/>
          <p:cNvSpPr/>
          <p:nvPr/>
        </p:nvSpPr>
        <p:spPr>
          <a:xfrm>
            <a:off x="1835696" y="3429000"/>
            <a:ext cx="144016" cy="288032"/>
          </a:xfrm>
          <a:prstGeom prst="roundRect">
            <a:avLst/>
          </a:prstGeom>
          <a:solidFill>
            <a:schemeClr val="accent3">
              <a:alpha val="4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Rectangle à coins arrondis 65"/>
          <p:cNvSpPr/>
          <p:nvPr/>
        </p:nvSpPr>
        <p:spPr>
          <a:xfrm>
            <a:off x="1331640" y="3789040"/>
            <a:ext cx="144016" cy="288032"/>
          </a:xfrm>
          <a:prstGeom prst="roundRect">
            <a:avLst/>
          </a:prstGeom>
          <a:solidFill>
            <a:schemeClr val="accent3">
              <a:alpha val="4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Rectangle à coins arrondis 66"/>
          <p:cNvSpPr/>
          <p:nvPr/>
        </p:nvSpPr>
        <p:spPr>
          <a:xfrm>
            <a:off x="4644008" y="3861048"/>
            <a:ext cx="144016" cy="288032"/>
          </a:xfrm>
          <a:prstGeom prst="roundRect">
            <a:avLst/>
          </a:prstGeom>
          <a:solidFill>
            <a:schemeClr val="accent3">
              <a:alpha val="4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Rectangle à coins arrondis 67"/>
          <p:cNvSpPr/>
          <p:nvPr/>
        </p:nvSpPr>
        <p:spPr>
          <a:xfrm>
            <a:off x="1763688" y="2996952"/>
            <a:ext cx="144016" cy="288032"/>
          </a:xfrm>
          <a:prstGeom prst="roundRect">
            <a:avLst/>
          </a:prstGeom>
          <a:solidFill>
            <a:schemeClr val="accent3">
              <a:alpha val="4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Rectangle à coins arrondis 68"/>
          <p:cNvSpPr/>
          <p:nvPr/>
        </p:nvSpPr>
        <p:spPr>
          <a:xfrm>
            <a:off x="4355976" y="2636912"/>
            <a:ext cx="144016" cy="288032"/>
          </a:xfrm>
          <a:prstGeom prst="roundRect">
            <a:avLst/>
          </a:prstGeom>
          <a:solidFill>
            <a:schemeClr val="accent3">
              <a:alpha val="4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Rectangle à coins arrondis 70"/>
          <p:cNvSpPr/>
          <p:nvPr/>
        </p:nvSpPr>
        <p:spPr>
          <a:xfrm>
            <a:off x="1691680" y="4221088"/>
            <a:ext cx="144016" cy="288032"/>
          </a:xfrm>
          <a:prstGeom prst="roundRect">
            <a:avLst/>
          </a:prstGeom>
          <a:solidFill>
            <a:schemeClr val="accent3">
              <a:alpha val="4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295162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9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2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5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8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1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4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7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0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3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6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9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2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5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6" fill="hold">
                      <p:stCondLst>
                        <p:cond delay="indefinite"/>
                      </p:stCondLst>
                      <p:childTnLst>
                        <p:par>
                          <p:cTn id="357" fill="hold">
                            <p:stCondLst>
                              <p:cond delay="0"/>
                            </p:stCondLst>
                            <p:childTnLst>
                              <p:par>
                                <p:cTn id="3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0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3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6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9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2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5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8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1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4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7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0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3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6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7" fill="hold">
                      <p:stCondLst>
                        <p:cond delay="indefinite"/>
                      </p:stCondLst>
                      <p:childTnLst>
                        <p:par>
                          <p:cTn id="398" fill="hold">
                            <p:stCondLst>
                              <p:cond delay="0"/>
                            </p:stCondLst>
                            <p:childTnLst>
                              <p:par>
                                <p:cTn id="39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2" fill="hold">
                      <p:stCondLst>
                        <p:cond delay="indefinite"/>
                      </p:stCondLst>
                      <p:childTnLst>
                        <p:par>
                          <p:cTn id="403" fill="hold">
                            <p:stCondLst>
                              <p:cond delay="0"/>
                            </p:stCondLst>
                            <p:childTnLst>
                              <p:par>
                                <p:cTn id="40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6" dur="500" fill="hold"/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7" dur="500" fill="hold"/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8" fill="hold">
                      <p:stCondLst>
                        <p:cond delay="indefinite"/>
                      </p:stCondLst>
                      <p:childTnLst>
                        <p:par>
                          <p:cTn id="409" fill="hold">
                            <p:stCondLst>
                              <p:cond delay="0"/>
                            </p:stCondLst>
                            <p:childTnLst>
                              <p:par>
                                <p:cTn id="4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2" dur="500" fill="hold"/>
                                        <p:tgtEl>
                                          <p:spTgt spid="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3" dur="500" fill="hold"/>
                                        <p:tgtEl>
                                          <p:spTgt spid="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9" grpId="0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9" grpId="0" animBg="1"/>
      <p:bldP spid="90" grpId="0" uiExpand="1" build="p"/>
      <p:bldP spid="57" grpId="0" animBg="1"/>
      <p:bldP spid="58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971600" y="476672"/>
            <a:ext cx="7560840" cy="46198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/>
              <a:t>J’ai pris la boite à sucre</a:t>
            </a:r>
            <a:r>
              <a:rPr lang="fr-FR" dirty="0" smtClean="0"/>
              <a:t>.  Tu as pris la boite à sucre.</a:t>
            </a:r>
            <a:endParaRPr lang="fr-FR" dirty="0"/>
          </a:p>
          <a:p>
            <a:pPr>
              <a:lnSpc>
                <a:spcPct val="150000"/>
              </a:lnSpc>
            </a:pPr>
            <a:r>
              <a:rPr lang="fr-FR" dirty="0"/>
              <a:t>J’ai dit d'une voix ensommeillée : </a:t>
            </a:r>
            <a:r>
              <a:rPr lang="fr-FR" dirty="0" smtClean="0"/>
              <a:t>… Tu as dit d'une voix ensommeillée : …</a:t>
            </a:r>
            <a:endParaRPr lang="fr-FR" dirty="0"/>
          </a:p>
          <a:p>
            <a:pPr>
              <a:lnSpc>
                <a:spcPct val="150000"/>
              </a:lnSpc>
            </a:pPr>
            <a:r>
              <a:rPr lang="fr-FR" dirty="0"/>
              <a:t>Je n’ai pas pu boire</a:t>
            </a:r>
            <a:r>
              <a:rPr lang="fr-FR" dirty="0" smtClean="0"/>
              <a:t>.  Tu n’as pas pu boire.</a:t>
            </a:r>
            <a:endParaRPr lang="fr-FR" dirty="0"/>
          </a:p>
          <a:p>
            <a:pPr>
              <a:lnSpc>
                <a:spcPct val="150000"/>
              </a:lnSpc>
            </a:pPr>
            <a:r>
              <a:rPr lang="fr-FR" dirty="0"/>
              <a:t>J’ai voulu me couper une tartine</a:t>
            </a:r>
            <a:r>
              <a:rPr lang="fr-FR" dirty="0" smtClean="0"/>
              <a:t>.  Tu as voulu te couper une tartine.</a:t>
            </a:r>
            <a:endParaRPr lang="fr-FR" dirty="0"/>
          </a:p>
          <a:p>
            <a:pPr>
              <a:lnSpc>
                <a:spcPct val="150000"/>
              </a:lnSpc>
            </a:pPr>
            <a:r>
              <a:rPr lang="fr-FR" dirty="0" smtClean="0"/>
              <a:t>Elle </a:t>
            </a:r>
            <a:r>
              <a:rPr lang="fr-FR" dirty="0"/>
              <a:t>a dit : « Salut ! »</a:t>
            </a:r>
          </a:p>
          <a:p>
            <a:pPr>
              <a:lnSpc>
                <a:spcPct val="150000"/>
              </a:lnSpc>
            </a:pPr>
            <a:r>
              <a:rPr lang="fr-FR" dirty="0"/>
              <a:t>Elle m’a fait un clin d’</a:t>
            </a:r>
            <a:r>
              <a:rPr lang="fr-FR" dirty="0" err="1"/>
              <a:t>oeil</a:t>
            </a:r>
            <a:r>
              <a:rPr lang="fr-FR" dirty="0"/>
              <a:t>.</a:t>
            </a:r>
          </a:p>
          <a:p>
            <a:pPr>
              <a:lnSpc>
                <a:spcPct val="150000"/>
              </a:lnSpc>
            </a:pPr>
            <a:r>
              <a:rPr lang="fr-FR" dirty="0"/>
              <a:t>Elles ont attendu.</a:t>
            </a:r>
          </a:p>
          <a:p>
            <a:pPr>
              <a:lnSpc>
                <a:spcPct val="150000"/>
              </a:lnSpc>
            </a:pPr>
            <a:r>
              <a:rPr lang="fr-FR" dirty="0"/>
              <a:t>Elle a vu les volailles</a:t>
            </a:r>
            <a:r>
              <a:rPr lang="fr-FR" dirty="0" smtClean="0"/>
              <a:t>.  Elles ont vu les volailles.</a:t>
            </a:r>
            <a:endParaRPr lang="fr-FR" dirty="0"/>
          </a:p>
          <a:p>
            <a:pPr>
              <a:lnSpc>
                <a:spcPct val="150000"/>
              </a:lnSpc>
            </a:pPr>
            <a:r>
              <a:rPr lang="fr-FR" dirty="0"/>
              <a:t>Elle a choisi un poulet</a:t>
            </a:r>
            <a:r>
              <a:rPr lang="fr-FR" dirty="0" smtClean="0"/>
              <a:t>.  Elles ont choisi un poulet.</a:t>
            </a:r>
            <a:endParaRPr lang="fr-FR" dirty="0"/>
          </a:p>
          <a:p>
            <a:pPr>
              <a:lnSpc>
                <a:spcPct val="150000"/>
              </a:lnSpc>
            </a:pPr>
            <a:r>
              <a:rPr lang="fr-FR" dirty="0" smtClean="0"/>
              <a:t>Elle </a:t>
            </a:r>
            <a:r>
              <a:rPr lang="fr-FR" dirty="0"/>
              <a:t>a </a:t>
            </a:r>
            <a:r>
              <a:rPr lang="fr-FR" dirty="0" smtClean="0"/>
              <a:t>réfléchi. Tu </a:t>
            </a:r>
            <a:r>
              <a:rPr lang="fr-FR" dirty="0"/>
              <a:t>as réfléchi.</a:t>
            </a:r>
          </a:p>
          <a:p>
            <a:pPr>
              <a:lnSpc>
                <a:spcPct val="150000"/>
              </a:lnSpc>
            </a:pPr>
            <a:r>
              <a:rPr lang="fr-FR" dirty="0"/>
              <a:t>Elle a dû les ramasser</a:t>
            </a:r>
            <a:r>
              <a:rPr lang="fr-FR" dirty="0" smtClean="0"/>
              <a:t>.  Tu </a:t>
            </a:r>
            <a:r>
              <a:rPr lang="fr-FR" dirty="0"/>
              <a:t>as dû les ramasser.</a:t>
            </a:r>
          </a:p>
        </p:txBody>
      </p:sp>
      <p:sp>
        <p:nvSpPr>
          <p:cNvPr id="3" name="Nuage 2"/>
          <p:cNvSpPr/>
          <p:nvPr/>
        </p:nvSpPr>
        <p:spPr>
          <a:xfrm>
            <a:off x="6182460" y="5445224"/>
            <a:ext cx="2560535" cy="995627"/>
          </a:xfrm>
          <a:prstGeom prst="cloud">
            <a:avLst/>
          </a:prstGeom>
          <a:solidFill>
            <a:srgbClr val="7030A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Jokerman" panose="04090605060D06020702" pitchFamily="82" charset="0"/>
              </a:rPr>
              <a:t>Le Passé Composé</a:t>
            </a:r>
            <a:endParaRPr lang="fr-FR" dirty="0">
              <a:latin typeface="Jokerman" panose="04090605060D06020702" pitchFamily="82" charset="0"/>
            </a:endParaRPr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954045" y="908720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avec flèche 5"/>
          <p:cNvCxnSpPr/>
          <p:nvPr/>
        </p:nvCxnSpPr>
        <p:spPr>
          <a:xfrm>
            <a:off x="3357635" y="908720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>
            <a:off x="971600" y="1293912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>
            <a:off x="4427984" y="1293912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>
            <a:off x="1079612" y="1751112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>
            <a:off x="975176" y="2132856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>
            <a:off x="3059832" y="1747315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>
            <a:off x="4211960" y="2132856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>
            <a:off x="1060732" y="2562099"/>
            <a:ext cx="28854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>
            <a:off x="1079612" y="2924944"/>
            <a:ext cx="32403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>
          <a:xfrm>
            <a:off x="1083188" y="3356992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>
            <a:off x="1060732" y="4581128"/>
            <a:ext cx="34291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/>
          <p:nvPr/>
        </p:nvCxnSpPr>
        <p:spPr>
          <a:xfrm>
            <a:off x="3311860" y="4210790"/>
            <a:ext cx="324036" cy="1029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/>
          <p:nvPr/>
        </p:nvCxnSpPr>
        <p:spPr>
          <a:xfrm>
            <a:off x="1079612" y="3789040"/>
            <a:ext cx="32403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>
            <a:off x="1105872" y="4221088"/>
            <a:ext cx="29777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/>
          <p:nvPr/>
        </p:nvCxnSpPr>
        <p:spPr>
          <a:xfrm>
            <a:off x="3140402" y="5013176"/>
            <a:ext cx="34291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/>
          <p:nvPr/>
        </p:nvCxnSpPr>
        <p:spPr>
          <a:xfrm>
            <a:off x="1105872" y="5013176"/>
            <a:ext cx="34291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avec flèche 30"/>
          <p:cNvCxnSpPr/>
          <p:nvPr/>
        </p:nvCxnSpPr>
        <p:spPr>
          <a:xfrm>
            <a:off x="2411760" y="4581128"/>
            <a:ext cx="23565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/>
          <p:nvPr/>
        </p:nvCxnSpPr>
        <p:spPr>
          <a:xfrm>
            <a:off x="3140479" y="3789040"/>
            <a:ext cx="34291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/>
          <p:cNvCxnSpPr/>
          <p:nvPr/>
        </p:nvCxnSpPr>
        <p:spPr>
          <a:xfrm>
            <a:off x="1187624" y="908720"/>
            <a:ext cx="50405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6" name="Connecteur droit 35"/>
          <p:cNvCxnSpPr/>
          <p:nvPr/>
        </p:nvCxnSpPr>
        <p:spPr>
          <a:xfrm>
            <a:off x="3635896" y="907658"/>
            <a:ext cx="50405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7" name="Connecteur droit 36"/>
          <p:cNvCxnSpPr/>
          <p:nvPr/>
        </p:nvCxnSpPr>
        <p:spPr>
          <a:xfrm>
            <a:off x="1205002" y="1297468"/>
            <a:ext cx="50405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/>
        </p:nvCxnSpPr>
        <p:spPr>
          <a:xfrm>
            <a:off x="4644008" y="1297468"/>
            <a:ext cx="50405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>
            <a:off x="1224290" y="2132856"/>
            <a:ext cx="68341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0" name="Connecteur droit 39"/>
          <p:cNvCxnSpPr/>
          <p:nvPr/>
        </p:nvCxnSpPr>
        <p:spPr>
          <a:xfrm>
            <a:off x="4499992" y="2131794"/>
            <a:ext cx="72008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3" name="Connecteur droit 42"/>
          <p:cNvCxnSpPr/>
          <p:nvPr/>
        </p:nvCxnSpPr>
        <p:spPr>
          <a:xfrm>
            <a:off x="1403648" y="3789040"/>
            <a:ext cx="50405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4" name="Connecteur droit 43"/>
          <p:cNvCxnSpPr/>
          <p:nvPr/>
        </p:nvCxnSpPr>
        <p:spPr>
          <a:xfrm>
            <a:off x="1592052" y="3356992"/>
            <a:ext cx="105536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5" name="Connecteur droit 44"/>
          <p:cNvCxnSpPr/>
          <p:nvPr/>
        </p:nvCxnSpPr>
        <p:spPr>
          <a:xfrm>
            <a:off x="1623248" y="2924944"/>
            <a:ext cx="50405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6" name="Connecteur droit 45"/>
          <p:cNvCxnSpPr/>
          <p:nvPr/>
        </p:nvCxnSpPr>
        <p:spPr>
          <a:xfrm>
            <a:off x="1371220" y="2547183"/>
            <a:ext cx="50405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8" name="Connecteur droit 47"/>
          <p:cNvCxnSpPr/>
          <p:nvPr/>
        </p:nvCxnSpPr>
        <p:spPr>
          <a:xfrm>
            <a:off x="3483395" y="4997197"/>
            <a:ext cx="50405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9" name="Connecteur droit 48"/>
          <p:cNvCxnSpPr/>
          <p:nvPr/>
        </p:nvCxnSpPr>
        <p:spPr>
          <a:xfrm>
            <a:off x="1457030" y="5016732"/>
            <a:ext cx="50405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0" name="Connecteur droit 49"/>
          <p:cNvCxnSpPr/>
          <p:nvPr/>
        </p:nvCxnSpPr>
        <p:spPr>
          <a:xfrm>
            <a:off x="2663788" y="4581128"/>
            <a:ext cx="97210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1" name="Connecteur droit 50"/>
          <p:cNvCxnSpPr/>
          <p:nvPr/>
        </p:nvCxnSpPr>
        <p:spPr>
          <a:xfrm>
            <a:off x="1460492" y="4581128"/>
            <a:ext cx="80725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2" name="Connecteur droit 51"/>
          <p:cNvCxnSpPr/>
          <p:nvPr/>
        </p:nvCxnSpPr>
        <p:spPr>
          <a:xfrm>
            <a:off x="3722421" y="4200492"/>
            <a:ext cx="92158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3" name="Connecteur droit 52"/>
          <p:cNvCxnSpPr/>
          <p:nvPr/>
        </p:nvCxnSpPr>
        <p:spPr>
          <a:xfrm>
            <a:off x="1474245" y="4210790"/>
            <a:ext cx="67463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4" name="Connecteur droit 53"/>
          <p:cNvCxnSpPr/>
          <p:nvPr/>
        </p:nvCxnSpPr>
        <p:spPr>
          <a:xfrm>
            <a:off x="3573659" y="3769505"/>
            <a:ext cx="50405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9" name="Connecteur droit 58"/>
          <p:cNvCxnSpPr/>
          <p:nvPr/>
        </p:nvCxnSpPr>
        <p:spPr>
          <a:xfrm>
            <a:off x="1425834" y="1737017"/>
            <a:ext cx="22984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2" name="Connecteur droit 61"/>
          <p:cNvCxnSpPr/>
          <p:nvPr/>
        </p:nvCxnSpPr>
        <p:spPr>
          <a:xfrm>
            <a:off x="2037902" y="1737017"/>
            <a:ext cx="22984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3" name="Connecteur droit 62"/>
          <p:cNvCxnSpPr/>
          <p:nvPr/>
        </p:nvCxnSpPr>
        <p:spPr>
          <a:xfrm>
            <a:off x="3406054" y="1737017"/>
            <a:ext cx="22984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4" name="Connecteur droit 63"/>
          <p:cNvCxnSpPr/>
          <p:nvPr/>
        </p:nvCxnSpPr>
        <p:spPr>
          <a:xfrm>
            <a:off x="4068293" y="1728602"/>
            <a:ext cx="22984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0" name="ZoneTexte 59"/>
          <p:cNvSpPr txBox="1"/>
          <p:nvPr/>
        </p:nvSpPr>
        <p:spPr>
          <a:xfrm>
            <a:off x="6012160" y="530941"/>
            <a:ext cx="1053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prendre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61" name="ZoneTexte 60"/>
          <p:cNvSpPr txBox="1"/>
          <p:nvPr/>
        </p:nvSpPr>
        <p:spPr>
          <a:xfrm>
            <a:off x="7884369" y="92813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dire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65" name="ZoneTexte 64"/>
          <p:cNvSpPr txBox="1"/>
          <p:nvPr/>
        </p:nvSpPr>
        <p:spPr>
          <a:xfrm>
            <a:off x="5076056" y="142206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pouvoir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66" name="ZoneTexte 65"/>
          <p:cNvSpPr txBox="1"/>
          <p:nvPr/>
        </p:nvSpPr>
        <p:spPr>
          <a:xfrm>
            <a:off x="7488832" y="1791400"/>
            <a:ext cx="9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vouloir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67" name="ZoneTexte 66"/>
          <p:cNvSpPr txBox="1"/>
          <p:nvPr/>
        </p:nvSpPr>
        <p:spPr>
          <a:xfrm>
            <a:off x="3149842" y="2276872"/>
            <a:ext cx="639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dire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69" name="ZoneTexte 68"/>
          <p:cNvSpPr txBox="1"/>
          <p:nvPr/>
        </p:nvSpPr>
        <p:spPr>
          <a:xfrm>
            <a:off x="3716411" y="2646204"/>
            <a:ext cx="710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faire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70" name="ZoneTexte 69"/>
          <p:cNvSpPr txBox="1"/>
          <p:nvPr/>
        </p:nvSpPr>
        <p:spPr>
          <a:xfrm>
            <a:off x="2987824" y="3015536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attendre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71" name="ZoneTexte 70"/>
          <p:cNvSpPr txBox="1"/>
          <p:nvPr/>
        </p:nvSpPr>
        <p:spPr>
          <a:xfrm>
            <a:off x="5580112" y="3384868"/>
            <a:ext cx="564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voir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72" name="ZoneTexte 71"/>
          <p:cNvSpPr txBox="1"/>
          <p:nvPr/>
        </p:nvSpPr>
        <p:spPr>
          <a:xfrm>
            <a:off x="5940152" y="386104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choisir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73" name="ZoneTexte 72"/>
          <p:cNvSpPr txBox="1"/>
          <p:nvPr/>
        </p:nvSpPr>
        <p:spPr>
          <a:xfrm>
            <a:off x="3825687" y="4293096"/>
            <a:ext cx="13223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réfléchir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74" name="ZoneTexte 73"/>
          <p:cNvSpPr txBox="1"/>
          <p:nvPr/>
        </p:nvSpPr>
        <p:spPr>
          <a:xfrm>
            <a:off x="5312438" y="4662428"/>
            <a:ext cx="8323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devoir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75" name="Rectangle à coins arrondis 74"/>
          <p:cNvSpPr/>
          <p:nvPr/>
        </p:nvSpPr>
        <p:spPr>
          <a:xfrm>
            <a:off x="611560" y="5229200"/>
            <a:ext cx="5076564" cy="151216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ZoneTexte 75"/>
          <p:cNvSpPr txBox="1"/>
          <p:nvPr/>
        </p:nvSpPr>
        <p:spPr>
          <a:xfrm>
            <a:off x="683568" y="5373216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Auxiliaire </a:t>
            </a:r>
            <a:r>
              <a:rPr lang="fr-FR" b="1" u="sng" dirty="0" smtClean="0">
                <a:solidFill>
                  <a:schemeClr val="accent6">
                    <a:lumMod val="50000"/>
                  </a:schemeClr>
                </a:solidFill>
              </a:rPr>
              <a:t>avoir</a:t>
            </a:r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 au présent + Participe passé</a:t>
            </a:r>
            <a:endParaRPr lang="fr-FR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7" name="ZoneTexte 76"/>
          <p:cNvSpPr txBox="1"/>
          <p:nvPr/>
        </p:nvSpPr>
        <p:spPr>
          <a:xfrm>
            <a:off x="827584" y="5877272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Verbe –</a:t>
            </a:r>
            <a:r>
              <a:rPr lang="fr-FR" dirty="0" err="1" smtClean="0">
                <a:solidFill>
                  <a:schemeClr val="accent6">
                    <a:lumMod val="50000"/>
                  </a:schemeClr>
                </a:solidFill>
              </a:rPr>
              <a:t>ir</a:t>
            </a:r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fr-FR" dirty="0" smtClean="0">
                <a:solidFill>
                  <a:schemeClr val="accent6">
                    <a:lumMod val="50000"/>
                  </a:schemeClr>
                </a:solidFill>
                <a:sym typeface="Wingdings" panose="05000000000000000000" pitchFamily="2" charset="2"/>
              </a:rPr>
              <a:t> -i</a:t>
            </a:r>
            <a:endParaRPr lang="fr-FR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0" name="ZoneTexte 79"/>
          <p:cNvSpPr txBox="1"/>
          <p:nvPr/>
        </p:nvSpPr>
        <p:spPr>
          <a:xfrm>
            <a:off x="3550428" y="5852569"/>
            <a:ext cx="2014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Verbe –</a:t>
            </a:r>
            <a:r>
              <a:rPr lang="fr-FR" dirty="0" err="1" smtClean="0">
                <a:solidFill>
                  <a:schemeClr val="accent6">
                    <a:lumMod val="50000"/>
                  </a:schemeClr>
                </a:solidFill>
              </a:rPr>
              <a:t>oir</a:t>
            </a:r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fr-FR" dirty="0" smtClean="0">
                <a:solidFill>
                  <a:schemeClr val="accent6">
                    <a:lumMod val="50000"/>
                  </a:schemeClr>
                </a:solidFill>
                <a:sym typeface="Wingdings" panose="05000000000000000000" pitchFamily="2" charset="2"/>
              </a:rPr>
              <a:t> -u/û</a:t>
            </a:r>
            <a:endParaRPr lang="fr-FR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8" name="ZoneTexte 77"/>
          <p:cNvSpPr txBox="1"/>
          <p:nvPr/>
        </p:nvSpPr>
        <p:spPr>
          <a:xfrm>
            <a:off x="1907704" y="6246604"/>
            <a:ext cx="2412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Les autres </a:t>
            </a:r>
            <a:r>
              <a:rPr lang="fr-FR" dirty="0" smtClean="0">
                <a:solidFill>
                  <a:schemeClr val="accent6">
                    <a:lumMod val="50000"/>
                  </a:schemeClr>
                </a:solidFill>
                <a:sym typeface="Wingdings" panose="05000000000000000000" pitchFamily="2" charset="2"/>
              </a:rPr>
              <a:t> -s, -t, -u</a:t>
            </a:r>
            <a:endParaRPr lang="fr-FR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8" name="Rectangle à coins arrondis 67"/>
          <p:cNvSpPr/>
          <p:nvPr/>
        </p:nvSpPr>
        <p:spPr>
          <a:xfrm>
            <a:off x="1547664" y="620688"/>
            <a:ext cx="216024" cy="288032"/>
          </a:xfrm>
          <a:prstGeom prst="roundRect">
            <a:avLst/>
          </a:prstGeom>
          <a:solidFill>
            <a:schemeClr val="accent3">
              <a:alpha val="4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Rectangle à coins arrondis 78"/>
          <p:cNvSpPr/>
          <p:nvPr/>
        </p:nvSpPr>
        <p:spPr>
          <a:xfrm>
            <a:off x="4067944" y="620688"/>
            <a:ext cx="144016" cy="288032"/>
          </a:xfrm>
          <a:prstGeom prst="roundRect">
            <a:avLst/>
          </a:prstGeom>
          <a:solidFill>
            <a:schemeClr val="accent3">
              <a:alpha val="4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Rectangle à coins arrondis 80"/>
          <p:cNvSpPr/>
          <p:nvPr/>
        </p:nvSpPr>
        <p:spPr>
          <a:xfrm>
            <a:off x="1547664" y="980728"/>
            <a:ext cx="144016" cy="288032"/>
          </a:xfrm>
          <a:prstGeom prst="roundRect">
            <a:avLst/>
          </a:prstGeom>
          <a:solidFill>
            <a:schemeClr val="accent3">
              <a:alpha val="4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Rectangle à coins arrondis 81"/>
          <p:cNvSpPr/>
          <p:nvPr/>
        </p:nvSpPr>
        <p:spPr>
          <a:xfrm>
            <a:off x="5004048" y="1052736"/>
            <a:ext cx="144016" cy="288032"/>
          </a:xfrm>
          <a:prstGeom prst="roundRect">
            <a:avLst/>
          </a:prstGeom>
          <a:solidFill>
            <a:schemeClr val="accent3">
              <a:alpha val="4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Rectangle à coins arrondis 82"/>
          <p:cNvSpPr/>
          <p:nvPr/>
        </p:nvSpPr>
        <p:spPr>
          <a:xfrm>
            <a:off x="4139952" y="1412776"/>
            <a:ext cx="144016" cy="288032"/>
          </a:xfrm>
          <a:prstGeom prst="roundRect">
            <a:avLst/>
          </a:prstGeom>
          <a:solidFill>
            <a:schemeClr val="accent3">
              <a:alpha val="4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Rectangle à coins arrondis 83"/>
          <p:cNvSpPr/>
          <p:nvPr/>
        </p:nvSpPr>
        <p:spPr>
          <a:xfrm>
            <a:off x="2123728" y="1412776"/>
            <a:ext cx="144016" cy="288032"/>
          </a:xfrm>
          <a:prstGeom prst="roundRect">
            <a:avLst/>
          </a:prstGeom>
          <a:solidFill>
            <a:schemeClr val="accent3">
              <a:alpha val="4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Rectangle à coins arrondis 84"/>
          <p:cNvSpPr/>
          <p:nvPr/>
        </p:nvSpPr>
        <p:spPr>
          <a:xfrm>
            <a:off x="3563888" y="4293096"/>
            <a:ext cx="144016" cy="288032"/>
          </a:xfrm>
          <a:prstGeom prst="roundRect">
            <a:avLst/>
          </a:prstGeom>
          <a:solidFill>
            <a:schemeClr val="accent3">
              <a:alpha val="4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Rectangle à coins arrondis 85"/>
          <p:cNvSpPr/>
          <p:nvPr/>
        </p:nvSpPr>
        <p:spPr>
          <a:xfrm>
            <a:off x="2195736" y="4293096"/>
            <a:ext cx="144016" cy="288032"/>
          </a:xfrm>
          <a:prstGeom prst="roundRect">
            <a:avLst/>
          </a:prstGeom>
          <a:solidFill>
            <a:schemeClr val="accent3">
              <a:alpha val="4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Rectangle à coins arrondis 86"/>
          <p:cNvSpPr/>
          <p:nvPr/>
        </p:nvSpPr>
        <p:spPr>
          <a:xfrm>
            <a:off x="1763688" y="1844824"/>
            <a:ext cx="144016" cy="288032"/>
          </a:xfrm>
          <a:prstGeom prst="roundRect">
            <a:avLst/>
          </a:prstGeom>
          <a:solidFill>
            <a:schemeClr val="accent3">
              <a:alpha val="4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Rectangle à coins arrondis 87"/>
          <p:cNvSpPr/>
          <p:nvPr/>
        </p:nvSpPr>
        <p:spPr>
          <a:xfrm>
            <a:off x="5097938" y="1844824"/>
            <a:ext cx="144016" cy="288032"/>
          </a:xfrm>
          <a:prstGeom prst="roundRect">
            <a:avLst/>
          </a:prstGeom>
          <a:solidFill>
            <a:schemeClr val="accent3">
              <a:alpha val="4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Rectangle à coins arrondis 88"/>
          <p:cNvSpPr/>
          <p:nvPr/>
        </p:nvSpPr>
        <p:spPr>
          <a:xfrm>
            <a:off x="1763688" y="2276872"/>
            <a:ext cx="144016" cy="288032"/>
          </a:xfrm>
          <a:prstGeom prst="roundRect">
            <a:avLst/>
          </a:prstGeom>
          <a:solidFill>
            <a:schemeClr val="accent3">
              <a:alpha val="4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Rectangle à coins arrondis 89"/>
          <p:cNvSpPr/>
          <p:nvPr/>
        </p:nvSpPr>
        <p:spPr>
          <a:xfrm>
            <a:off x="2011440" y="2636912"/>
            <a:ext cx="144016" cy="288032"/>
          </a:xfrm>
          <a:prstGeom prst="roundRect">
            <a:avLst/>
          </a:prstGeom>
          <a:solidFill>
            <a:schemeClr val="accent3">
              <a:alpha val="4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Rectangle à coins arrondis 90"/>
          <p:cNvSpPr/>
          <p:nvPr/>
        </p:nvSpPr>
        <p:spPr>
          <a:xfrm>
            <a:off x="4059732" y="3501008"/>
            <a:ext cx="144016" cy="288032"/>
          </a:xfrm>
          <a:prstGeom prst="roundRect">
            <a:avLst/>
          </a:prstGeom>
          <a:solidFill>
            <a:schemeClr val="accent3">
              <a:alpha val="4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Rectangle à coins arrondis 91"/>
          <p:cNvSpPr/>
          <p:nvPr/>
        </p:nvSpPr>
        <p:spPr>
          <a:xfrm>
            <a:off x="1691680" y="3501008"/>
            <a:ext cx="144016" cy="288032"/>
          </a:xfrm>
          <a:prstGeom prst="roundRect">
            <a:avLst/>
          </a:prstGeom>
          <a:solidFill>
            <a:schemeClr val="accent3">
              <a:alpha val="4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Rectangle à coins arrondis 92"/>
          <p:cNvSpPr/>
          <p:nvPr/>
        </p:nvSpPr>
        <p:spPr>
          <a:xfrm>
            <a:off x="2483768" y="3068960"/>
            <a:ext cx="144016" cy="288032"/>
          </a:xfrm>
          <a:prstGeom prst="roundRect">
            <a:avLst/>
          </a:prstGeom>
          <a:solidFill>
            <a:schemeClr val="accent3">
              <a:alpha val="4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Rectangle à coins arrondis 93"/>
          <p:cNvSpPr/>
          <p:nvPr/>
        </p:nvSpPr>
        <p:spPr>
          <a:xfrm>
            <a:off x="2051720" y="3861048"/>
            <a:ext cx="144016" cy="288032"/>
          </a:xfrm>
          <a:prstGeom prst="roundRect">
            <a:avLst/>
          </a:prstGeom>
          <a:solidFill>
            <a:schemeClr val="accent3">
              <a:alpha val="4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Rectangle à coins arrondis 94"/>
          <p:cNvSpPr/>
          <p:nvPr/>
        </p:nvSpPr>
        <p:spPr>
          <a:xfrm>
            <a:off x="4499992" y="3861048"/>
            <a:ext cx="144016" cy="288032"/>
          </a:xfrm>
          <a:prstGeom prst="roundRect">
            <a:avLst/>
          </a:prstGeom>
          <a:solidFill>
            <a:schemeClr val="accent3">
              <a:alpha val="4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Rectangle à coins arrondis 95"/>
          <p:cNvSpPr/>
          <p:nvPr/>
        </p:nvSpPr>
        <p:spPr>
          <a:xfrm>
            <a:off x="1691680" y="4725144"/>
            <a:ext cx="144016" cy="288032"/>
          </a:xfrm>
          <a:prstGeom prst="roundRect">
            <a:avLst/>
          </a:prstGeom>
          <a:solidFill>
            <a:schemeClr val="accent3">
              <a:alpha val="4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Rectangle à coins arrondis 96"/>
          <p:cNvSpPr/>
          <p:nvPr/>
        </p:nvSpPr>
        <p:spPr>
          <a:xfrm>
            <a:off x="3851920" y="4725144"/>
            <a:ext cx="144016" cy="288032"/>
          </a:xfrm>
          <a:prstGeom prst="roundRect">
            <a:avLst/>
          </a:prstGeom>
          <a:solidFill>
            <a:schemeClr val="accent3">
              <a:alpha val="4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Rectangle à coins arrondis 97"/>
          <p:cNvSpPr/>
          <p:nvPr/>
        </p:nvSpPr>
        <p:spPr>
          <a:xfrm>
            <a:off x="1187624" y="620688"/>
            <a:ext cx="216024" cy="288032"/>
          </a:xfrm>
          <a:prstGeom prst="roundRect">
            <a:avLst/>
          </a:prstGeom>
          <a:solidFill>
            <a:srgbClr val="FF0000">
              <a:alpha val="3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Rectangle à coins arrondis 98"/>
          <p:cNvSpPr/>
          <p:nvPr/>
        </p:nvSpPr>
        <p:spPr>
          <a:xfrm>
            <a:off x="3635896" y="620688"/>
            <a:ext cx="216024" cy="288032"/>
          </a:xfrm>
          <a:prstGeom prst="roundRect">
            <a:avLst/>
          </a:prstGeom>
          <a:solidFill>
            <a:srgbClr val="FF0000">
              <a:alpha val="3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Rectangle à coins arrondis 99"/>
          <p:cNvSpPr/>
          <p:nvPr/>
        </p:nvSpPr>
        <p:spPr>
          <a:xfrm>
            <a:off x="1187624" y="980728"/>
            <a:ext cx="216024" cy="288032"/>
          </a:xfrm>
          <a:prstGeom prst="roundRect">
            <a:avLst/>
          </a:prstGeom>
          <a:solidFill>
            <a:srgbClr val="FF0000">
              <a:alpha val="3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" name="Rectangle à coins arrondis 100"/>
          <p:cNvSpPr/>
          <p:nvPr/>
        </p:nvSpPr>
        <p:spPr>
          <a:xfrm>
            <a:off x="4644008" y="1052736"/>
            <a:ext cx="216024" cy="288032"/>
          </a:xfrm>
          <a:prstGeom prst="roundRect">
            <a:avLst/>
          </a:prstGeom>
          <a:solidFill>
            <a:srgbClr val="FF0000">
              <a:alpha val="3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" name="Rectangle à coins arrondis 101"/>
          <p:cNvSpPr/>
          <p:nvPr/>
        </p:nvSpPr>
        <p:spPr>
          <a:xfrm>
            <a:off x="1403648" y="1412776"/>
            <a:ext cx="216024" cy="288032"/>
          </a:xfrm>
          <a:prstGeom prst="roundRect">
            <a:avLst/>
          </a:prstGeom>
          <a:solidFill>
            <a:srgbClr val="FF0000">
              <a:alpha val="3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Rectangle à coins arrondis 102"/>
          <p:cNvSpPr/>
          <p:nvPr/>
        </p:nvSpPr>
        <p:spPr>
          <a:xfrm>
            <a:off x="1187624" y="1844824"/>
            <a:ext cx="216024" cy="288032"/>
          </a:xfrm>
          <a:prstGeom prst="roundRect">
            <a:avLst/>
          </a:prstGeom>
          <a:solidFill>
            <a:srgbClr val="FF0000">
              <a:alpha val="3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Rectangle à coins arrondis 103"/>
          <p:cNvSpPr/>
          <p:nvPr/>
        </p:nvSpPr>
        <p:spPr>
          <a:xfrm>
            <a:off x="3419872" y="1412776"/>
            <a:ext cx="216024" cy="288032"/>
          </a:xfrm>
          <a:prstGeom prst="roundRect">
            <a:avLst/>
          </a:prstGeom>
          <a:solidFill>
            <a:srgbClr val="FF0000">
              <a:alpha val="3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Rectangle à coins arrondis 104"/>
          <p:cNvSpPr/>
          <p:nvPr/>
        </p:nvSpPr>
        <p:spPr>
          <a:xfrm>
            <a:off x="3563888" y="3501008"/>
            <a:ext cx="360040" cy="288032"/>
          </a:xfrm>
          <a:prstGeom prst="roundRect">
            <a:avLst/>
          </a:prstGeom>
          <a:solidFill>
            <a:srgbClr val="FF0000">
              <a:alpha val="3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Rectangle à coins arrondis 105"/>
          <p:cNvSpPr/>
          <p:nvPr/>
        </p:nvSpPr>
        <p:spPr>
          <a:xfrm>
            <a:off x="1403648" y="3501008"/>
            <a:ext cx="216024" cy="288032"/>
          </a:xfrm>
          <a:prstGeom prst="roundRect">
            <a:avLst/>
          </a:prstGeom>
          <a:solidFill>
            <a:srgbClr val="FF0000">
              <a:alpha val="3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Rectangle à coins arrondis 106"/>
          <p:cNvSpPr/>
          <p:nvPr/>
        </p:nvSpPr>
        <p:spPr>
          <a:xfrm>
            <a:off x="1475656" y="3068960"/>
            <a:ext cx="360040" cy="288032"/>
          </a:xfrm>
          <a:prstGeom prst="roundRect">
            <a:avLst/>
          </a:prstGeom>
          <a:solidFill>
            <a:srgbClr val="FF0000">
              <a:alpha val="3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" name="Rectangle à coins arrondis 107"/>
          <p:cNvSpPr/>
          <p:nvPr/>
        </p:nvSpPr>
        <p:spPr>
          <a:xfrm>
            <a:off x="4427984" y="1844824"/>
            <a:ext cx="288032" cy="288032"/>
          </a:xfrm>
          <a:prstGeom prst="roundRect">
            <a:avLst/>
          </a:prstGeom>
          <a:solidFill>
            <a:srgbClr val="FF0000">
              <a:alpha val="3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" name="Rectangle à coins arrondis 108"/>
          <p:cNvSpPr/>
          <p:nvPr/>
        </p:nvSpPr>
        <p:spPr>
          <a:xfrm>
            <a:off x="1403648" y="2276872"/>
            <a:ext cx="216024" cy="288032"/>
          </a:xfrm>
          <a:prstGeom prst="roundRect">
            <a:avLst/>
          </a:prstGeom>
          <a:solidFill>
            <a:srgbClr val="FF0000">
              <a:alpha val="3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" name="Rectangle à coins arrondis 109"/>
          <p:cNvSpPr/>
          <p:nvPr/>
        </p:nvSpPr>
        <p:spPr>
          <a:xfrm>
            <a:off x="1619672" y="2636912"/>
            <a:ext cx="216024" cy="288032"/>
          </a:xfrm>
          <a:prstGeom prst="roundRect">
            <a:avLst/>
          </a:prstGeom>
          <a:solidFill>
            <a:srgbClr val="FF0000">
              <a:alpha val="3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1" name="Rectangle à coins arrondis 110"/>
          <p:cNvSpPr/>
          <p:nvPr/>
        </p:nvSpPr>
        <p:spPr>
          <a:xfrm>
            <a:off x="2627784" y="4293096"/>
            <a:ext cx="288032" cy="288032"/>
          </a:xfrm>
          <a:prstGeom prst="roundRect">
            <a:avLst/>
          </a:prstGeom>
          <a:solidFill>
            <a:srgbClr val="FF0000">
              <a:alpha val="3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2" name="Rectangle à coins arrondis 111"/>
          <p:cNvSpPr/>
          <p:nvPr/>
        </p:nvSpPr>
        <p:spPr>
          <a:xfrm>
            <a:off x="1403648" y="4293096"/>
            <a:ext cx="216024" cy="288032"/>
          </a:xfrm>
          <a:prstGeom prst="roundRect">
            <a:avLst/>
          </a:prstGeom>
          <a:solidFill>
            <a:srgbClr val="FF0000">
              <a:alpha val="3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3" name="Rectangle à coins arrondis 112"/>
          <p:cNvSpPr/>
          <p:nvPr/>
        </p:nvSpPr>
        <p:spPr>
          <a:xfrm>
            <a:off x="3707904" y="3861048"/>
            <a:ext cx="360040" cy="288032"/>
          </a:xfrm>
          <a:prstGeom prst="roundRect">
            <a:avLst/>
          </a:prstGeom>
          <a:solidFill>
            <a:srgbClr val="FF0000">
              <a:alpha val="3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4" name="Rectangle à coins arrondis 113"/>
          <p:cNvSpPr/>
          <p:nvPr/>
        </p:nvSpPr>
        <p:spPr>
          <a:xfrm>
            <a:off x="1403648" y="3861048"/>
            <a:ext cx="216024" cy="288032"/>
          </a:xfrm>
          <a:prstGeom prst="roundRect">
            <a:avLst/>
          </a:prstGeom>
          <a:solidFill>
            <a:srgbClr val="FF0000">
              <a:alpha val="3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5" name="Rectangle à coins arrondis 114"/>
          <p:cNvSpPr/>
          <p:nvPr/>
        </p:nvSpPr>
        <p:spPr>
          <a:xfrm>
            <a:off x="3419872" y="4725144"/>
            <a:ext cx="288032" cy="288032"/>
          </a:xfrm>
          <a:prstGeom prst="roundRect">
            <a:avLst/>
          </a:prstGeom>
          <a:solidFill>
            <a:srgbClr val="FF0000">
              <a:alpha val="3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6" name="Rectangle à coins arrondis 115"/>
          <p:cNvSpPr/>
          <p:nvPr/>
        </p:nvSpPr>
        <p:spPr>
          <a:xfrm>
            <a:off x="1403648" y="4725144"/>
            <a:ext cx="216024" cy="288032"/>
          </a:xfrm>
          <a:prstGeom prst="roundRect">
            <a:avLst/>
          </a:prstGeom>
          <a:solidFill>
            <a:srgbClr val="FF0000">
              <a:alpha val="3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481709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" fill="hold">
                      <p:stCondLst>
                        <p:cond delay="indefinite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fill="hold">
                      <p:stCondLst>
                        <p:cond delay="indefinite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5" fill="hold">
                      <p:stCondLst>
                        <p:cond delay="indefinite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3" fill="hold">
                      <p:stCondLst>
                        <p:cond delay="indefinite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" fill="hold">
                      <p:stCondLst>
                        <p:cond delay="indefinite"/>
                      </p:stCondLst>
                      <p:childTnLst>
                        <p:par>
                          <p:cTn id="360" fill="hold">
                            <p:stCondLst>
                              <p:cond delay="0"/>
                            </p:stCondLst>
                            <p:childTnLst>
                              <p:par>
                                <p:cTn id="3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5" fill="hold">
                      <p:stCondLst>
                        <p:cond delay="indefinite"/>
                      </p:stCondLst>
                      <p:childTnLst>
                        <p:par>
                          <p:cTn id="366" fill="hold">
                            <p:stCondLst>
                              <p:cond delay="0"/>
                            </p:stCondLst>
                            <p:childTnLst>
                              <p:par>
                                <p:cTn id="3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1" fill="hold">
                      <p:stCondLst>
                        <p:cond delay="indefinite"/>
                      </p:stCondLst>
                      <p:childTnLst>
                        <p:par>
                          <p:cTn id="372" fill="hold">
                            <p:stCondLst>
                              <p:cond delay="0"/>
                            </p:stCondLst>
                            <p:childTnLst>
                              <p:par>
                                <p:cTn id="3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7" fill="hold">
                      <p:stCondLst>
                        <p:cond delay="indefinite"/>
                      </p:stCondLst>
                      <p:childTnLst>
                        <p:par>
                          <p:cTn id="378" fill="hold">
                            <p:stCondLst>
                              <p:cond delay="0"/>
                            </p:stCondLst>
                            <p:childTnLst>
                              <p:par>
                                <p:cTn id="37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5" fill="hold">
                      <p:stCondLst>
                        <p:cond delay="indefinite"/>
                      </p:stCondLst>
                      <p:childTnLst>
                        <p:par>
                          <p:cTn id="396" fill="hold">
                            <p:stCondLst>
                              <p:cond delay="0"/>
                            </p:stCondLst>
                            <p:childTnLst>
                              <p:par>
                                <p:cTn id="3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1" fill="hold">
                      <p:stCondLst>
                        <p:cond delay="indefinite"/>
                      </p:stCondLst>
                      <p:childTnLst>
                        <p:par>
                          <p:cTn id="402" fill="hold">
                            <p:stCondLst>
                              <p:cond delay="0"/>
                            </p:stCondLst>
                            <p:childTnLst>
                              <p:par>
                                <p:cTn id="4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7" fill="hold">
                      <p:stCondLst>
                        <p:cond delay="indefinite"/>
                      </p:stCondLst>
                      <p:childTnLst>
                        <p:par>
                          <p:cTn id="408" fill="hold">
                            <p:stCondLst>
                              <p:cond delay="0"/>
                            </p:stCondLst>
                            <p:childTnLst>
                              <p:par>
                                <p:cTn id="40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3" fill="hold">
                      <p:stCondLst>
                        <p:cond delay="indefinite"/>
                      </p:stCondLst>
                      <p:childTnLst>
                        <p:par>
                          <p:cTn id="414" fill="hold">
                            <p:stCondLst>
                              <p:cond delay="0"/>
                            </p:stCondLst>
                            <p:childTnLst>
                              <p:par>
                                <p:cTn id="4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9" fill="hold">
                      <p:stCondLst>
                        <p:cond delay="indefinite"/>
                      </p:stCondLst>
                      <p:childTnLst>
                        <p:par>
                          <p:cTn id="420" fill="hold">
                            <p:stCondLst>
                              <p:cond delay="0"/>
                            </p:stCondLst>
                            <p:childTnLst>
                              <p:par>
                                <p:cTn id="4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7" fill="hold">
                      <p:stCondLst>
                        <p:cond delay="indefinite"/>
                      </p:stCondLst>
                      <p:childTnLst>
                        <p:par>
                          <p:cTn id="438" fill="hold">
                            <p:stCondLst>
                              <p:cond delay="0"/>
                            </p:stCondLst>
                            <p:childTnLst>
                              <p:par>
                                <p:cTn id="4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1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4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7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0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3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6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9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2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5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8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1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4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7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0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3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6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9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2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5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6" fill="hold">
                      <p:stCondLst>
                        <p:cond delay="indefinite"/>
                      </p:stCondLst>
                      <p:childTnLst>
                        <p:par>
                          <p:cTn id="497" fill="hold">
                            <p:stCondLst>
                              <p:cond delay="0"/>
                            </p:stCondLst>
                            <p:childTnLst>
                              <p:par>
                                <p:cTn id="4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0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3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6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9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2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5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8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1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4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7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0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3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6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9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2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5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8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1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4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5" fill="hold">
                      <p:stCondLst>
                        <p:cond delay="indefinite"/>
                      </p:stCondLst>
                      <p:childTnLst>
                        <p:par>
                          <p:cTn id="556" fill="hold">
                            <p:stCondLst>
                              <p:cond delay="0"/>
                            </p:stCondLst>
                            <p:childTnLst>
                              <p:par>
                                <p:cTn id="5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0" fill="hold">
                      <p:stCondLst>
                        <p:cond delay="indefinite"/>
                      </p:stCondLst>
                      <p:childTnLst>
                        <p:par>
                          <p:cTn id="561" fill="hold">
                            <p:stCondLst>
                              <p:cond delay="0"/>
                            </p:stCondLst>
                            <p:childTnLst>
                              <p:par>
                                <p:cTn id="5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4" dur="500" fill="hold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5" dur="500" fill="hold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6" fill="hold">
                      <p:stCondLst>
                        <p:cond delay="indefinite"/>
                      </p:stCondLst>
                      <p:childTnLst>
                        <p:par>
                          <p:cTn id="567" fill="hold">
                            <p:stCondLst>
                              <p:cond delay="0"/>
                            </p:stCondLst>
                            <p:childTnLst>
                              <p:par>
                                <p:cTn id="5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0" dur="500" fill="hold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1" dur="500" fill="hold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2" fill="hold">
                      <p:stCondLst>
                        <p:cond delay="indefinite"/>
                      </p:stCondLst>
                      <p:childTnLst>
                        <p:par>
                          <p:cTn id="573" fill="hold">
                            <p:stCondLst>
                              <p:cond delay="0"/>
                            </p:stCondLst>
                            <p:childTnLst>
                              <p:par>
                                <p:cTn id="5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6" dur="500" fill="hold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7" dur="500" fill="hold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8" fill="hold">
                      <p:stCondLst>
                        <p:cond delay="indefinite"/>
                      </p:stCondLst>
                      <p:childTnLst>
                        <p:par>
                          <p:cTn id="579" fill="hold">
                            <p:stCondLst>
                              <p:cond delay="0"/>
                            </p:stCondLst>
                            <p:childTnLst>
                              <p:par>
                                <p:cTn id="5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2" dur="500" fill="hold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3" dur="500" fill="hold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61" grpId="0"/>
      <p:bldP spid="65" grpId="0"/>
      <p:bldP spid="66" grpId="0"/>
      <p:bldP spid="67" grpId="0"/>
      <p:bldP spid="69" grpId="0"/>
      <p:bldP spid="70" grpId="0"/>
      <p:bldP spid="71" grpId="0"/>
      <p:bldP spid="72" grpId="0"/>
      <p:bldP spid="73" grpId="0"/>
      <p:bldP spid="74" grpId="0"/>
      <p:bldP spid="75" grpId="0" animBg="1"/>
      <p:bldP spid="76" grpId="0" build="allAtOnce"/>
      <p:bldP spid="77" grpId="0" build="allAtOnce"/>
      <p:bldP spid="80" grpId="0" build="allAtOnce"/>
      <p:bldP spid="78" grpId="0" build="allAtOnce"/>
      <p:bldP spid="68" grpId="0" animBg="1"/>
      <p:bldP spid="79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69353" y="188640"/>
            <a:ext cx="8208912" cy="62818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/>
              <a:t>Je suis retourné dans ma </a:t>
            </a:r>
            <a:r>
              <a:rPr lang="fr-FR" dirty="0" smtClean="0"/>
              <a:t>chambre. Tu </a:t>
            </a:r>
            <a:r>
              <a:rPr lang="fr-FR" dirty="0"/>
              <a:t>es retourné dans ta chambre.</a:t>
            </a:r>
          </a:p>
          <a:p>
            <a:pPr>
              <a:lnSpc>
                <a:spcPct val="150000"/>
              </a:lnSpc>
            </a:pPr>
            <a:r>
              <a:rPr lang="fr-FR" dirty="0"/>
              <a:t>Elle est allée se percher.</a:t>
            </a:r>
          </a:p>
          <a:p>
            <a:pPr>
              <a:lnSpc>
                <a:spcPct val="150000"/>
              </a:lnSpc>
            </a:pPr>
            <a:r>
              <a:rPr lang="fr-FR" dirty="0"/>
              <a:t>Elle est partie dans ses </a:t>
            </a:r>
            <a:r>
              <a:rPr lang="fr-FR" dirty="0" smtClean="0"/>
              <a:t>souvenirs. Elles </a:t>
            </a:r>
            <a:r>
              <a:rPr lang="fr-FR" dirty="0"/>
              <a:t>sont parties dans leurs souvenirs.</a:t>
            </a:r>
          </a:p>
          <a:p>
            <a:pPr>
              <a:lnSpc>
                <a:spcPct val="150000"/>
              </a:lnSpc>
            </a:pPr>
            <a:r>
              <a:rPr lang="fr-FR" dirty="0"/>
              <a:t>Elle est arrivée sur le parking</a:t>
            </a:r>
            <a:r>
              <a:rPr lang="fr-FR" dirty="0" smtClean="0"/>
              <a:t>. Elles sont arrivées sur le parking.</a:t>
            </a:r>
            <a:endParaRPr lang="fr-FR" dirty="0"/>
          </a:p>
          <a:p>
            <a:pPr>
              <a:lnSpc>
                <a:spcPct val="150000"/>
              </a:lnSpc>
            </a:pPr>
            <a:r>
              <a:rPr lang="fr-FR" dirty="0"/>
              <a:t>Elle est descendue de voiture</a:t>
            </a:r>
            <a:r>
              <a:rPr lang="fr-FR" dirty="0" smtClean="0"/>
              <a:t>. Elles sont descendues de voiture.</a:t>
            </a:r>
            <a:endParaRPr lang="fr-FR" dirty="0"/>
          </a:p>
          <a:p>
            <a:pPr>
              <a:lnSpc>
                <a:spcPct val="150000"/>
              </a:lnSpc>
            </a:pPr>
            <a:r>
              <a:rPr lang="fr-FR" dirty="0"/>
              <a:t>La jeune femme est entrée dans le </a:t>
            </a:r>
            <a:r>
              <a:rPr lang="fr-FR" dirty="0" smtClean="0"/>
              <a:t>magasin. 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Les </a:t>
            </a:r>
            <a:r>
              <a:rPr lang="fr-FR" dirty="0"/>
              <a:t>jeunes femmes sont entrées </a:t>
            </a:r>
            <a:r>
              <a:rPr lang="fr-FR" dirty="0" smtClean="0"/>
              <a:t>dans le </a:t>
            </a:r>
            <a:r>
              <a:rPr lang="fr-FR" dirty="0"/>
              <a:t>magasin.</a:t>
            </a:r>
          </a:p>
          <a:p>
            <a:pPr>
              <a:lnSpc>
                <a:spcPct val="150000"/>
              </a:lnSpc>
            </a:pPr>
            <a:r>
              <a:rPr lang="fr-FR" dirty="0"/>
              <a:t>Elle est allée ensuite au rayon des sucreries</a:t>
            </a:r>
            <a:r>
              <a:rPr lang="fr-FR" dirty="0" smtClean="0"/>
              <a:t>.  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Elles sont allées ensuite au rayon des sucreries.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Elle </a:t>
            </a:r>
            <a:r>
              <a:rPr lang="fr-FR" dirty="0"/>
              <a:t>est passée entre les piles de </a:t>
            </a:r>
            <a:r>
              <a:rPr lang="fr-FR" dirty="0" smtClean="0"/>
              <a:t>caisses de </a:t>
            </a:r>
            <a:r>
              <a:rPr lang="fr-FR" dirty="0"/>
              <a:t>légumes.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Elles </a:t>
            </a:r>
            <a:r>
              <a:rPr lang="fr-FR" dirty="0"/>
              <a:t>sont passées entre les piles de </a:t>
            </a:r>
            <a:r>
              <a:rPr lang="fr-FR" dirty="0" smtClean="0"/>
              <a:t>caisses de </a:t>
            </a:r>
            <a:r>
              <a:rPr lang="fr-FR" dirty="0"/>
              <a:t>légumes.</a:t>
            </a:r>
          </a:p>
          <a:p>
            <a:pPr>
              <a:lnSpc>
                <a:spcPct val="150000"/>
              </a:lnSpc>
            </a:pPr>
            <a:r>
              <a:rPr lang="fr-FR" dirty="0"/>
              <a:t>Elle est revenue à sa voiture</a:t>
            </a:r>
            <a:r>
              <a:rPr lang="fr-FR" dirty="0" smtClean="0"/>
              <a:t>. Tu (Agnès) es revenue à ta voiture.</a:t>
            </a:r>
            <a:endParaRPr lang="fr-FR" dirty="0"/>
          </a:p>
          <a:p>
            <a:pPr>
              <a:lnSpc>
                <a:spcPct val="150000"/>
              </a:lnSpc>
            </a:pPr>
            <a:r>
              <a:rPr lang="fr-FR" dirty="0"/>
              <a:t>Elle est montée dans la voiture</a:t>
            </a:r>
            <a:r>
              <a:rPr lang="fr-FR" dirty="0" smtClean="0"/>
              <a:t>. Tu (Agnès) es montée dans la voiture.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Vous (Agnès et Anaïs) êtes montées dans la voiture.</a:t>
            </a:r>
            <a:endParaRPr lang="fr-FR" dirty="0"/>
          </a:p>
          <a:p>
            <a:pPr>
              <a:lnSpc>
                <a:spcPct val="150000"/>
              </a:lnSpc>
            </a:pPr>
            <a:r>
              <a:rPr lang="fr-FR" dirty="0"/>
              <a:t>Plusieurs paquets sont tombés</a:t>
            </a: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3" name="Nuage 2"/>
          <p:cNvSpPr/>
          <p:nvPr/>
        </p:nvSpPr>
        <p:spPr>
          <a:xfrm>
            <a:off x="6444208" y="5733256"/>
            <a:ext cx="2560535" cy="995627"/>
          </a:xfrm>
          <a:prstGeom prst="cloud">
            <a:avLst/>
          </a:prstGeom>
          <a:solidFill>
            <a:srgbClr val="7030A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Jokerman" panose="04090605060D06020702" pitchFamily="82" charset="0"/>
              </a:rPr>
              <a:t>Le Passé Composé</a:t>
            </a:r>
            <a:endParaRPr lang="fr-FR" dirty="0">
              <a:latin typeface="Jokerman" panose="04090605060D06020702" pitchFamily="82" charset="0"/>
            </a:endParaRPr>
          </a:p>
        </p:txBody>
      </p:sp>
      <p:cxnSp>
        <p:nvCxnSpPr>
          <p:cNvPr id="4" name="Connecteur droit avec flèche 3"/>
          <p:cNvCxnSpPr/>
          <p:nvPr/>
        </p:nvCxnSpPr>
        <p:spPr>
          <a:xfrm>
            <a:off x="472806" y="620688"/>
            <a:ext cx="18227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>
            <a:off x="472806" y="1052736"/>
            <a:ext cx="31651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>
            <a:off x="496826" y="1484784"/>
            <a:ext cx="31651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>
            <a:off x="3635896" y="1484784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>
            <a:off x="506930" y="1844824"/>
            <a:ext cx="31651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>
            <a:off x="3319380" y="1850090"/>
            <a:ext cx="31651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>
            <a:off x="496826" y="2276872"/>
            <a:ext cx="31651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>
            <a:off x="3319380" y="2276872"/>
            <a:ext cx="38852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>
            <a:off x="453360" y="2708920"/>
            <a:ext cx="152635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>
            <a:off x="453360" y="3140968"/>
            <a:ext cx="181438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/>
          <p:nvPr/>
        </p:nvCxnSpPr>
        <p:spPr>
          <a:xfrm>
            <a:off x="506930" y="3501008"/>
            <a:ext cx="31651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>
            <a:off x="506930" y="3933056"/>
            <a:ext cx="39266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/>
          <p:nvPr/>
        </p:nvCxnSpPr>
        <p:spPr>
          <a:xfrm>
            <a:off x="506930" y="4365104"/>
            <a:ext cx="31651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>
            <a:off x="526653" y="4725144"/>
            <a:ext cx="37293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/>
          <p:nvPr/>
        </p:nvCxnSpPr>
        <p:spPr>
          <a:xfrm>
            <a:off x="425043" y="5157192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>
            <a:off x="3197126" y="5157192"/>
            <a:ext cx="31651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/>
          <p:nvPr/>
        </p:nvCxnSpPr>
        <p:spPr>
          <a:xfrm>
            <a:off x="3441126" y="5517232"/>
            <a:ext cx="31651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/>
          <p:nvPr/>
        </p:nvCxnSpPr>
        <p:spPr>
          <a:xfrm>
            <a:off x="513448" y="5517232"/>
            <a:ext cx="31651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/>
          <p:nvPr/>
        </p:nvCxnSpPr>
        <p:spPr>
          <a:xfrm>
            <a:off x="526653" y="5949280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avec flèche 30"/>
          <p:cNvCxnSpPr/>
          <p:nvPr/>
        </p:nvCxnSpPr>
        <p:spPr>
          <a:xfrm>
            <a:off x="453360" y="6468104"/>
            <a:ext cx="159836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/>
          <p:nvPr/>
        </p:nvCxnSpPr>
        <p:spPr>
          <a:xfrm>
            <a:off x="3721696" y="620688"/>
            <a:ext cx="31651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/>
          <p:nvPr/>
        </p:nvCxnSpPr>
        <p:spPr>
          <a:xfrm>
            <a:off x="824106" y="631622"/>
            <a:ext cx="113468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7" name="Connecteur droit 36"/>
          <p:cNvCxnSpPr/>
          <p:nvPr/>
        </p:nvCxnSpPr>
        <p:spPr>
          <a:xfrm>
            <a:off x="4067944" y="620688"/>
            <a:ext cx="101156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/>
        </p:nvCxnSpPr>
        <p:spPr>
          <a:xfrm>
            <a:off x="857091" y="1043180"/>
            <a:ext cx="72008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>
            <a:off x="892500" y="1446312"/>
            <a:ext cx="87118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0" name="Connecteur droit 39"/>
          <p:cNvCxnSpPr/>
          <p:nvPr/>
        </p:nvCxnSpPr>
        <p:spPr>
          <a:xfrm>
            <a:off x="892500" y="1844824"/>
            <a:ext cx="101520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>
            <a:off x="899592" y="2276872"/>
            <a:ext cx="129614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2" name="Connecteur droit 41"/>
          <p:cNvCxnSpPr/>
          <p:nvPr/>
        </p:nvCxnSpPr>
        <p:spPr>
          <a:xfrm>
            <a:off x="2051720" y="2708920"/>
            <a:ext cx="93610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3" name="Connecteur droit 42"/>
          <p:cNvCxnSpPr/>
          <p:nvPr/>
        </p:nvCxnSpPr>
        <p:spPr>
          <a:xfrm>
            <a:off x="2267744" y="3140968"/>
            <a:ext cx="117338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4" name="Connecteur droit 43"/>
          <p:cNvCxnSpPr/>
          <p:nvPr/>
        </p:nvCxnSpPr>
        <p:spPr>
          <a:xfrm>
            <a:off x="4213684" y="1469029"/>
            <a:ext cx="865820" cy="1575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5" name="Connecteur droit 44"/>
          <p:cNvCxnSpPr/>
          <p:nvPr/>
        </p:nvCxnSpPr>
        <p:spPr>
          <a:xfrm>
            <a:off x="3757642" y="1853084"/>
            <a:ext cx="117439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6" name="Connecteur droit 55"/>
          <p:cNvCxnSpPr/>
          <p:nvPr/>
        </p:nvCxnSpPr>
        <p:spPr>
          <a:xfrm>
            <a:off x="1000512" y="4725144"/>
            <a:ext cx="105120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7" name="Connecteur droit 56"/>
          <p:cNvCxnSpPr/>
          <p:nvPr/>
        </p:nvCxnSpPr>
        <p:spPr>
          <a:xfrm>
            <a:off x="892500" y="4364512"/>
            <a:ext cx="871188" cy="59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8" name="Connecteur droit 57"/>
          <p:cNvCxnSpPr/>
          <p:nvPr/>
        </p:nvCxnSpPr>
        <p:spPr>
          <a:xfrm>
            <a:off x="1000512" y="3912742"/>
            <a:ext cx="90719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9" name="Connecteur droit 58"/>
          <p:cNvCxnSpPr/>
          <p:nvPr/>
        </p:nvCxnSpPr>
        <p:spPr>
          <a:xfrm>
            <a:off x="853353" y="3501008"/>
            <a:ext cx="72008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4" name="Connecteur droit 63"/>
          <p:cNvCxnSpPr/>
          <p:nvPr/>
        </p:nvCxnSpPr>
        <p:spPr>
          <a:xfrm>
            <a:off x="4228249" y="5132700"/>
            <a:ext cx="991823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5" name="Connecteur droit 64"/>
          <p:cNvCxnSpPr/>
          <p:nvPr/>
        </p:nvCxnSpPr>
        <p:spPr>
          <a:xfrm>
            <a:off x="871877" y="5156600"/>
            <a:ext cx="1107835" cy="59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6" name="Connecteur droit 65"/>
          <p:cNvCxnSpPr/>
          <p:nvPr/>
        </p:nvCxnSpPr>
        <p:spPr>
          <a:xfrm>
            <a:off x="899592" y="5520226"/>
            <a:ext cx="100811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7" name="Connecteur droit 66"/>
          <p:cNvCxnSpPr/>
          <p:nvPr/>
        </p:nvCxnSpPr>
        <p:spPr>
          <a:xfrm flipV="1">
            <a:off x="4499992" y="5517232"/>
            <a:ext cx="1008112" cy="299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8" name="Connecteur droit 67"/>
          <p:cNvCxnSpPr/>
          <p:nvPr/>
        </p:nvCxnSpPr>
        <p:spPr>
          <a:xfrm>
            <a:off x="2572544" y="5964825"/>
            <a:ext cx="118509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9" name="Connecteur droit 68"/>
          <p:cNvCxnSpPr/>
          <p:nvPr/>
        </p:nvCxnSpPr>
        <p:spPr>
          <a:xfrm>
            <a:off x="2195736" y="6381328"/>
            <a:ext cx="115964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7" name="ZoneTexte 76"/>
          <p:cNvSpPr txBox="1"/>
          <p:nvPr/>
        </p:nvSpPr>
        <p:spPr>
          <a:xfrm>
            <a:off x="7020272" y="25135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retourner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78" name="ZoneTexte 77"/>
          <p:cNvSpPr txBox="1"/>
          <p:nvPr/>
        </p:nvSpPr>
        <p:spPr>
          <a:xfrm>
            <a:off x="2895458" y="693850"/>
            <a:ext cx="1318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aller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79" name="ZoneTexte 78"/>
          <p:cNvSpPr txBox="1"/>
          <p:nvPr/>
        </p:nvSpPr>
        <p:spPr>
          <a:xfrm>
            <a:off x="7452320" y="1063182"/>
            <a:ext cx="1152128" cy="383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partir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80" name="ZoneTexte 79"/>
          <p:cNvSpPr txBox="1"/>
          <p:nvPr/>
        </p:nvSpPr>
        <p:spPr>
          <a:xfrm>
            <a:off x="6444208" y="1476906"/>
            <a:ext cx="1280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arriver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82" name="ZoneTexte 81"/>
          <p:cNvSpPr txBox="1"/>
          <p:nvPr/>
        </p:nvSpPr>
        <p:spPr>
          <a:xfrm>
            <a:off x="6516216" y="4737375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revenir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83" name="ZoneTexte 82"/>
          <p:cNvSpPr txBox="1"/>
          <p:nvPr/>
        </p:nvSpPr>
        <p:spPr>
          <a:xfrm>
            <a:off x="5413884" y="2524254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entrer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84" name="ZoneTexte 83"/>
          <p:cNvSpPr txBox="1"/>
          <p:nvPr/>
        </p:nvSpPr>
        <p:spPr>
          <a:xfrm>
            <a:off x="5148064" y="3316342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aller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85" name="ZoneTexte 84"/>
          <p:cNvSpPr txBox="1"/>
          <p:nvPr/>
        </p:nvSpPr>
        <p:spPr>
          <a:xfrm>
            <a:off x="5391497" y="5644167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monter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86" name="ZoneTexte 85"/>
          <p:cNvSpPr txBox="1"/>
          <p:nvPr/>
        </p:nvSpPr>
        <p:spPr>
          <a:xfrm>
            <a:off x="3707904" y="6046403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tomber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87" name="ZoneTexte 86"/>
          <p:cNvSpPr txBox="1"/>
          <p:nvPr/>
        </p:nvSpPr>
        <p:spPr>
          <a:xfrm>
            <a:off x="5760616" y="4179846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passer</a:t>
            </a:r>
            <a:endParaRPr lang="fr-FR" dirty="0">
              <a:solidFill>
                <a:srgbClr val="FF0000"/>
              </a:solidFill>
            </a:endParaRPr>
          </a:p>
        </p:txBody>
      </p:sp>
      <p:cxnSp>
        <p:nvCxnSpPr>
          <p:cNvPr id="88" name="Connecteur droit 87"/>
          <p:cNvCxnSpPr/>
          <p:nvPr/>
        </p:nvCxnSpPr>
        <p:spPr>
          <a:xfrm>
            <a:off x="3793399" y="2274488"/>
            <a:ext cx="1426673" cy="238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0" name="Ellipse 89"/>
          <p:cNvSpPr/>
          <p:nvPr/>
        </p:nvSpPr>
        <p:spPr>
          <a:xfrm>
            <a:off x="671706" y="371210"/>
            <a:ext cx="443910" cy="2160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Ellipse 90"/>
          <p:cNvSpPr/>
          <p:nvPr/>
        </p:nvSpPr>
        <p:spPr>
          <a:xfrm>
            <a:off x="764322" y="770504"/>
            <a:ext cx="443910" cy="2160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Ellipse 91"/>
          <p:cNvSpPr/>
          <p:nvPr/>
        </p:nvSpPr>
        <p:spPr>
          <a:xfrm>
            <a:off x="750319" y="1215197"/>
            <a:ext cx="443910" cy="2160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Ellipse 92"/>
          <p:cNvSpPr/>
          <p:nvPr/>
        </p:nvSpPr>
        <p:spPr>
          <a:xfrm>
            <a:off x="4039923" y="1215197"/>
            <a:ext cx="466812" cy="2160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Ellipse 93"/>
          <p:cNvSpPr/>
          <p:nvPr/>
        </p:nvSpPr>
        <p:spPr>
          <a:xfrm>
            <a:off x="758217" y="1628800"/>
            <a:ext cx="443910" cy="2160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Ellipse 94"/>
          <p:cNvSpPr/>
          <p:nvPr/>
        </p:nvSpPr>
        <p:spPr>
          <a:xfrm>
            <a:off x="3707904" y="1628799"/>
            <a:ext cx="449892" cy="19986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Ellipse 95"/>
          <p:cNvSpPr/>
          <p:nvPr/>
        </p:nvSpPr>
        <p:spPr>
          <a:xfrm>
            <a:off x="789452" y="2058464"/>
            <a:ext cx="443910" cy="2160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Ellipse 96"/>
          <p:cNvSpPr/>
          <p:nvPr/>
        </p:nvSpPr>
        <p:spPr>
          <a:xfrm>
            <a:off x="1907704" y="2416242"/>
            <a:ext cx="443910" cy="2160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Ellipse 97"/>
          <p:cNvSpPr/>
          <p:nvPr/>
        </p:nvSpPr>
        <p:spPr>
          <a:xfrm>
            <a:off x="3721696" y="2042309"/>
            <a:ext cx="443910" cy="2160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Ellipse 98"/>
          <p:cNvSpPr/>
          <p:nvPr/>
        </p:nvSpPr>
        <p:spPr>
          <a:xfrm>
            <a:off x="2267744" y="2780928"/>
            <a:ext cx="443910" cy="32868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Ellipse 99"/>
          <p:cNvSpPr/>
          <p:nvPr/>
        </p:nvSpPr>
        <p:spPr>
          <a:xfrm>
            <a:off x="778557" y="3221552"/>
            <a:ext cx="443910" cy="2160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" name="Ellipse 100"/>
          <p:cNvSpPr/>
          <p:nvPr/>
        </p:nvSpPr>
        <p:spPr>
          <a:xfrm>
            <a:off x="891114" y="3573016"/>
            <a:ext cx="443910" cy="32868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" name="Ellipse 101"/>
          <p:cNvSpPr/>
          <p:nvPr/>
        </p:nvSpPr>
        <p:spPr>
          <a:xfrm>
            <a:off x="750319" y="4071834"/>
            <a:ext cx="443910" cy="2160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Ellipse 102"/>
          <p:cNvSpPr/>
          <p:nvPr/>
        </p:nvSpPr>
        <p:spPr>
          <a:xfrm>
            <a:off x="916642" y="4509120"/>
            <a:ext cx="443910" cy="2160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Ellipse 103"/>
          <p:cNvSpPr/>
          <p:nvPr/>
        </p:nvSpPr>
        <p:spPr>
          <a:xfrm>
            <a:off x="758217" y="4875489"/>
            <a:ext cx="443910" cy="2160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Ellipse 104"/>
          <p:cNvSpPr/>
          <p:nvPr/>
        </p:nvSpPr>
        <p:spPr>
          <a:xfrm>
            <a:off x="4067944" y="4900521"/>
            <a:ext cx="443910" cy="2160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Ellipse 105"/>
          <p:cNvSpPr/>
          <p:nvPr/>
        </p:nvSpPr>
        <p:spPr>
          <a:xfrm>
            <a:off x="770912" y="5298564"/>
            <a:ext cx="443910" cy="2160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Ellipse 106"/>
          <p:cNvSpPr/>
          <p:nvPr/>
        </p:nvSpPr>
        <p:spPr>
          <a:xfrm>
            <a:off x="4344841" y="5304202"/>
            <a:ext cx="379319" cy="2160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" name="Ellipse 107"/>
          <p:cNvSpPr/>
          <p:nvPr/>
        </p:nvSpPr>
        <p:spPr>
          <a:xfrm>
            <a:off x="2494352" y="5644167"/>
            <a:ext cx="443910" cy="29267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1" name="Rectangle à coins arrondis 110"/>
          <p:cNvSpPr/>
          <p:nvPr/>
        </p:nvSpPr>
        <p:spPr>
          <a:xfrm>
            <a:off x="1763688" y="371210"/>
            <a:ext cx="216024" cy="216024"/>
          </a:xfrm>
          <a:prstGeom prst="roundRect">
            <a:avLst/>
          </a:prstGeom>
          <a:solidFill>
            <a:schemeClr val="accent3">
              <a:alpha val="4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" name="Ellipse 108"/>
          <p:cNvSpPr/>
          <p:nvPr/>
        </p:nvSpPr>
        <p:spPr>
          <a:xfrm>
            <a:off x="2124729" y="6046403"/>
            <a:ext cx="443910" cy="29267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" name="Ellipse 109"/>
          <p:cNvSpPr/>
          <p:nvPr/>
        </p:nvSpPr>
        <p:spPr>
          <a:xfrm>
            <a:off x="4012558" y="371210"/>
            <a:ext cx="216024" cy="2160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2" name="Rectangle à coins arrondis 111"/>
          <p:cNvSpPr/>
          <p:nvPr/>
        </p:nvSpPr>
        <p:spPr>
          <a:xfrm>
            <a:off x="4933702" y="390392"/>
            <a:ext cx="216024" cy="216024"/>
          </a:xfrm>
          <a:prstGeom prst="roundRect">
            <a:avLst/>
          </a:prstGeom>
          <a:solidFill>
            <a:schemeClr val="accent3">
              <a:alpha val="4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3" name="Rectangle à coins arrondis 112"/>
          <p:cNvSpPr/>
          <p:nvPr/>
        </p:nvSpPr>
        <p:spPr>
          <a:xfrm>
            <a:off x="1403648" y="770504"/>
            <a:ext cx="216024" cy="216024"/>
          </a:xfrm>
          <a:prstGeom prst="roundRect">
            <a:avLst/>
          </a:prstGeom>
          <a:solidFill>
            <a:schemeClr val="accent3">
              <a:alpha val="4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4" name="Rectangle à coins arrondis 113"/>
          <p:cNvSpPr/>
          <p:nvPr/>
        </p:nvSpPr>
        <p:spPr>
          <a:xfrm>
            <a:off x="1549326" y="1215197"/>
            <a:ext cx="216024" cy="216024"/>
          </a:xfrm>
          <a:prstGeom prst="roundRect">
            <a:avLst/>
          </a:prstGeom>
          <a:solidFill>
            <a:schemeClr val="accent3">
              <a:alpha val="4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5" name="Rectangle à coins arrondis 114"/>
          <p:cNvSpPr/>
          <p:nvPr/>
        </p:nvSpPr>
        <p:spPr>
          <a:xfrm>
            <a:off x="4932040" y="1199042"/>
            <a:ext cx="288032" cy="216024"/>
          </a:xfrm>
          <a:prstGeom prst="roundRect">
            <a:avLst/>
          </a:prstGeom>
          <a:solidFill>
            <a:schemeClr val="accent3">
              <a:alpha val="4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6" name="Rectangle à coins arrondis 115"/>
          <p:cNvSpPr/>
          <p:nvPr/>
        </p:nvSpPr>
        <p:spPr>
          <a:xfrm>
            <a:off x="1598462" y="1612644"/>
            <a:ext cx="216024" cy="216024"/>
          </a:xfrm>
          <a:prstGeom prst="roundRect">
            <a:avLst/>
          </a:prstGeom>
          <a:solidFill>
            <a:schemeClr val="accent3">
              <a:alpha val="4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7" name="Rectangle à coins arrondis 116"/>
          <p:cNvSpPr/>
          <p:nvPr/>
        </p:nvSpPr>
        <p:spPr>
          <a:xfrm>
            <a:off x="4616148" y="1612644"/>
            <a:ext cx="315892" cy="216024"/>
          </a:xfrm>
          <a:prstGeom prst="roundRect">
            <a:avLst/>
          </a:prstGeom>
          <a:solidFill>
            <a:schemeClr val="accent3">
              <a:alpha val="4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8" name="Rectangle à coins arrondis 117"/>
          <p:cNvSpPr/>
          <p:nvPr/>
        </p:nvSpPr>
        <p:spPr>
          <a:xfrm>
            <a:off x="1926054" y="2042309"/>
            <a:ext cx="269681" cy="216024"/>
          </a:xfrm>
          <a:prstGeom prst="roundRect">
            <a:avLst/>
          </a:prstGeom>
          <a:solidFill>
            <a:schemeClr val="accent3">
              <a:alpha val="4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9" name="Rectangle à coins arrondis 118"/>
          <p:cNvSpPr/>
          <p:nvPr/>
        </p:nvSpPr>
        <p:spPr>
          <a:xfrm>
            <a:off x="5004048" y="2042309"/>
            <a:ext cx="288032" cy="216024"/>
          </a:xfrm>
          <a:prstGeom prst="roundRect">
            <a:avLst/>
          </a:prstGeom>
          <a:solidFill>
            <a:schemeClr val="accent3">
              <a:alpha val="4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0" name="Rectangle à coins arrondis 119"/>
          <p:cNvSpPr/>
          <p:nvPr/>
        </p:nvSpPr>
        <p:spPr>
          <a:xfrm>
            <a:off x="1392208" y="3221552"/>
            <a:ext cx="288032" cy="216024"/>
          </a:xfrm>
          <a:prstGeom prst="roundRect">
            <a:avLst/>
          </a:prstGeom>
          <a:solidFill>
            <a:schemeClr val="accent3">
              <a:alpha val="4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1" name="Rectangle à coins arrondis 120"/>
          <p:cNvSpPr/>
          <p:nvPr/>
        </p:nvSpPr>
        <p:spPr>
          <a:xfrm>
            <a:off x="3153094" y="2837257"/>
            <a:ext cx="288032" cy="216024"/>
          </a:xfrm>
          <a:prstGeom prst="roundRect">
            <a:avLst/>
          </a:prstGeom>
          <a:solidFill>
            <a:schemeClr val="accent3">
              <a:alpha val="4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Rectangle à coins arrondis 121"/>
          <p:cNvSpPr/>
          <p:nvPr/>
        </p:nvSpPr>
        <p:spPr>
          <a:xfrm>
            <a:off x="2720713" y="2416242"/>
            <a:ext cx="288032" cy="216024"/>
          </a:xfrm>
          <a:prstGeom prst="roundRect">
            <a:avLst/>
          </a:prstGeom>
          <a:solidFill>
            <a:schemeClr val="accent3">
              <a:alpha val="4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3" name="Rectangle à coins arrondis 122"/>
          <p:cNvSpPr/>
          <p:nvPr/>
        </p:nvSpPr>
        <p:spPr>
          <a:xfrm>
            <a:off x="1562458" y="4071834"/>
            <a:ext cx="288032" cy="216024"/>
          </a:xfrm>
          <a:prstGeom prst="roundRect">
            <a:avLst/>
          </a:prstGeom>
          <a:solidFill>
            <a:schemeClr val="accent3">
              <a:alpha val="4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4" name="Rectangle à coins arrondis 123"/>
          <p:cNvSpPr/>
          <p:nvPr/>
        </p:nvSpPr>
        <p:spPr>
          <a:xfrm>
            <a:off x="1621334" y="3629345"/>
            <a:ext cx="288032" cy="216024"/>
          </a:xfrm>
          <a:prstGeom prst="roundRect">
            <a:avLst/>
          </a:prstGeom>
          <a:solidFill>
            <a:schemeClr val="accent3">
              <a:alpha val="4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5" name="Rectangle à coins arrondis 124"/>
          <p:cNvSpPr/>
          <p:nvPr/>
        </p:nvSpPr>
        <p:spPr>
          <a:xfrm>
            <a:off x="4933702" y="4857995"/>
            <a:ext cx="288032" cy="216024"/>
          </a:xfrm>
          <a:prstGeom prst="roundRect">
            <a:avLst/>
          </a:prstGeom>
          <a:solidFill>
            <a:schemeClr val="accent3">
              <a:alpha val="4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6" name="Rectangle à coins arrondis 125"/>
          <p:cNvSpPr/>
          <p:nvPr/>
        </p:nvSpPr>
        <p:spPr>
          <a:xfrm>
            <a:off x="1664553" y="4861581"/>
            <a:ext cx="288032" cy="216024"/>
          </a:xfrm>
          <a:prstGeom prst="roundRect">
            <a:avLst/>
          </a:prstGeom>
          <a:solidFill>
            <a:schemeClr val="accent3">
              <a:alpha val="4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7" name="Rectangle à coins arrondis 126"/>
          <p:cNvSpPr/>
          <p:nvPr/>
        </p:nvSpPr>
        <p:spPr>
          <a:xfrm>
            <a:off x="1763688" y="4508117"/>
            <a:ext cx="288032" cy="216024"/>
          </a:xfrm>
          <a:prstGeom prst="roundRect">
            <a:avLst/>
          </a:prstGeom>
          <a:solidFill>
            <a:schemeClr val="accent3">
              <a:alpha val="4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8" name="Rectangle à coins arrondis 127"/>
          <p:cNvSpPr/>
          <p:nvPr/>
        </p:nvSpPr>
        <p:spPr>
          <a:xfrm>
            <a:off x="3491880" y="5748801"/>
            <a:ext cx="288032" cy="216024"/>
          </a:xfrm>
          <a:prstGeom prst="roundRect">
            <a:avLst/>
          </a:prstGeom>
          <a:solidFill>
            <a:schemeClr val="accent3">
              <a:alpha val="4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9" name="Rectangle à coins arrondis 128"/>
          <p:cNvSpPr/>
          <p:nvPr/>
        </p:nvSpPr>
        <p:spPr>
          <a:xfrm>
            <a:off x="5191283" y="5304202"/>
            <a:ext cx="288032" cy="216024"/>
          </a:xfrm>
          <a:prstGeom prst="roundRect">
            <a:avLst/>
          </a:prstGeom>
          <a:solidFill>
            <a:schemeClr val="accent3">
              <a:alpha val="4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0" name="Rectangle à coins arrondis 129"/>
          <p:cNvSpPr/>
          <p:nvPr/>
        </p:nvSpPr>
        <p:spPr>
          <a:xfrm>
            <a:off x="1657338" y="5298564"/>
            <a:ext cx="288032" cy="216024"/>
          </a:xfrm>
          <a:prstGeom prst="roundRect">
            <a:avLst/>
          </a:prstGeom>
          <a:solidFill>
            <a:schemeClr val="accent3">
              <a:alpha val="4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1" name="Rectangle à coins arrondis 130"/>
          <p:cNvSpPr/>
          <p:nvPr/>
        </p:nvSpPr>
        <p:spPr>
          <a:xfrm>
            <a:off x="3053110" y="6118114"/>
            <a:ext cx="288032" cy="216024"/>
          </a:xfrm>
          <a:prstGeom prst="roundRect">
            <a:avLst/>
          </a:prstGeom>
          <a:solidFill>
            <a:schemeClr val="accent3">
              <a:alpha val="4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2" name="ZoneTexte 131"/>
          <p:cNvSpPr txBox="1"/>
          <p:nvPr/>
        </p:nvSpPr>
        <p:spPr>
          <a:xfrm>
            <a:off x="6804248" y="198884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descendre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33" name="Rectangle à coins arrondis 132"/>
          <p:cNvSpPr/>
          <p:nvPr/>
        </p:nvSpPr>
        <p:spPr>
          <a:xfrm>
            <a:off x="6084168" y="2564904"/>
            <a:ext cx="2952328" cy="165618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4" name="ZoneTexte 133"/>
          <p:cNvSpPr txBox="1"/>
          <p:nvPr/>
        </p:nvSpPr>
        <p:spPr>
          <a:xfrm>
            <a:off x="6156176" y="2636912"/>
            <a:ext cx="28083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Auxiliaire </a:t>
            </a:r>
            <a:r>
              <a:rPr lang="fr-FR" b="1" u="sng" dirty="0" smtClean="0">
                <a:solidFill>
                  <a:schemeClr val="accent6">
                    <a:lumMod val="50000"/>
                  </a:schemeClr>
                </a:solidFill>
              </a:rPr>
              <a:t>être</a:t>
            </a:r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 au présent + participe passé accordé avec le sujet</a:t>
            </a:r>
          </a:p>
          <a:p>
            <a:pPr algn="ctr"/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féminin </a:t>
            </a:r>
            <a:r>
              <a:rPr lang="fr-FR" dirty="0" smtClean="0">
                <a:solidFill>
                  <a:schemeClr val="accent6">
                    <a:lumMod val="50000"/>
                  </a:schemeClr>
                </a:solidFill>
                <a:sym typeface="Wingdings" pitchFamily="2" charset="2"/>
              </a:rPr>
              <a:t> -e</a:t>
            </a:r>
          </a:p>
          <a:p>
            <a:pPr algn="ctr"/>
            <a:r>
              <a:rPr lang="fr-FR" dirty="0" smtClean="0">
                <a:solidFill>
                  <a:schemeClr val="accent6">
                    <a:lumMod val="50000"/>
                  </a:schemeClr>
                </a:solidFill>
                <a:sym typeface="Wingdings" pitchFamily="2" charset="2"/>
              </a:rPr>
              <a:t>Pluriel  -s</a:t>
            </a:r>
            <a:endParaRPr lang="fr-FR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35" name="Accolade fermante 134"/>
          <p:cNvSpPr/>
          <p:nvPr/>
        </p:nvSpPr>
        <p:spPr>
          <a:xfrm>
            <a:off x="5508104" y="4077072"/>
            <a:ext cx="144016" cy="648072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6" name="Accolade fermante 135"/>
          <p:cNvSpPr/>
          <p:nvPr/>
        </p:nvSpPr>
        <p:spPr>
          <a:xfrm>
            <a:off x="4932040" y="3284984"/>
            <a:ext cx="144016" cy="576064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7" name="Accolade fermante 136"/>
          <p:cNvSpPr/>
          <p:nvPr/>
        </p:nvSpPr>
        <p:spPr>
          <a:xfrm>
            <a:off x="5076056" y="2420888"/>
            <a:ext cx="216024" cy="648072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254708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3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4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9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0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>
                      <p:stCondLst>
                        <p:cond delay="indefinite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5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6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>
                      <p:stCondLst>
                        <p:cond delay="indefinite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>
                      <p:stCondLst>
                        <p:cond delay="indefinite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" fill="hold">
                      <p:stCondLst>
                        <p:cond delay="indefinite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1" fill="hold">
                      <p:stCondLst>
                        <p:cond delay="indefinite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9" fill="hold">
                      <p:stCondLst>
                        <p:cond delay="indefinite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5" fill="hold">
                      <p:stCondLst>
                        <p:cond delay="indefinite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1" fill="hold">
                      <p:stCondLst>
                        <p:cond delay="indefinite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7" fill="hold">
                      <p:stCondLst>
                        <p:cond delay="indefinite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3" fill="hold">
                      <p:stCondLst>
                        <p:cond delay="indefinite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9" fill="hold">
                      <p:stCondLst>
                        <p:cond delay="indefinite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5" fill="hold">
                      <p:stCondLst>
                        <p:cond delay="indefinite"/>
                      </p:stCondLst>
                      <p:childTnLst>
                        <p:par>
                          <p:cTn id="406" fill="hold">
                            <p:stCondLst>
                              <p:cond delay="0"/>
                            </p:stCondLst>
                            <p:childTnLst>
                              <p:par>
                                <p:cTn id="40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3" fill="hold">
                      <p:stCondLst>
                        <p:cond delay="indefinite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9" fill="hold">
                      <p:stCondLst>
                        <p:cond delay="indefinite"/>
                      </p:stCondLst>
                      <p:childTnLst>
                        <p:par>
                          <p:cTn id="430" fill="hold">
                            <p:stCondLst>
                              <p:cond delay="0"/>
                            </p:stCondLst>
                            <p:childTnLst>
                              <p:par>
                                <p:cTn id="4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5" fill="hold">
                      <p:stCondLst>
                        <p:cond delay="indefinite"/>
                      </p:stCondLst>
                      <p:childTnLst>
                        <p:par>
                          <p:cTn id="436" fill="hold">
                            <p:stCondLst>
                              <p:cond delay="0"/>
                            </p:stCondLst>
                            <p:childTnLst>
                              <p:par>
                                <p:cTn id="4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3" fill="hold">
                      <p:stCondLst>
                        <p:cond delay="indefinite"/>
                      </p:stCondLst>
                      <p:childTnLst>
                        <p:par>
                          <p:cTn id="454" fill="hold">
                            <p:stCondLst>
                              <p:cond delay="0"/>
                            </p:stCondLst>
                            <p:childTnLst>
                              <p:par>
                                <p:cTn id="4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7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0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3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6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9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2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5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8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1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4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7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0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3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6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9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2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5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8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1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4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7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8" fill="hold">
                      <p:stCondLst>
                        <p:cond delay="indefinite"/>
                      </p:stCondLst>
                      <p:childTnLst>
                        <p:par>
                          <p:cTn id="519" fill="hold">
                            <p:stCondLst>
                              <p:cond delay="0"/>
                            </p:stCondLst>
                            <p:childTnLst>
                              <p:par>
                                <p:cTn id="5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2" dur="2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5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8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1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4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7" dur="2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0"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3" dur="2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6"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9" dur="2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2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5"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8" dur="2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1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4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7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0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3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6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9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2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3" fill="hold">
                      <p:stCondLst>
                        <p:cond delay="indefinite"/>
                      </p:stCondLst>
                      <p:childTnLst>
                        <p:par>
                          <p:cTn id="584" fill="hold">
                            <p:stCondLst>
                              <p:cond delay="0"/>
                            </p:stCondLst>
                            <p:childTnLst>
                              <p:par>
                                <p:cTn id="5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7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8" fill="hold">
                      <p:stCondLst>
                        <p:cond delay="indefinite"/>
                      </p:stCondLst>
                      <p:childTnLst>
                        <p:par>
                          <p:cTn id="589" fill="hold">
                            <p:stCondLst>
                              <p:cond delay="0"/>
                            </p:stCondLst>
                            <p:childTnLst>
                              <p:par>
                                <p:cTn id="5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2" dur="500" fill="hold"/>
                                        <p:tgtEl>
                                          <p:spTgt spid="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3" dur="500" fill="hold"/>
                                        <p:tgtEl>
                                          <p:spTgt spid="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4" fill="hold">
                      <p:stCondLst>
                        <p:cond delay="indefinite"/>
                      </p:stCondLst>
                      <p:childTnLst>
                        <p:par>
                          <p:cTn id="595" fill="hold">
                            <p:stCondLst>
                              <p:cond delay="0"/>
                            </p:stCondLst>
                            <p:childTnLst>
                              <p:par>
                                <p:cTn id="5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8" dur="500" fill="hold"/>
                                        <p:tgtEl>
                                          <p:spTgt spid="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9" dur="500" fill="hold"/>
                                        <p:tgtEl>
                                          <p:spTgt spid="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0" fill="hold">
                      <p:stCondLst>
                        <p:cond delay="indefinite"/>
                      </p:stCondLst>
                      <p:childTnLst>
                        <p:par>
                          <p:cTn id="601" fill="hold">
                            <p:stCondLst>
                              <p:cond delay="0"/>
                            </p:stCondLst>
                            <p:childTnLst>
                              <p:par>
                                <p:cTn id="6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4" dur="500" fill="hold"/>
                                        <p:tgtEl>
                                          <p:spTgt spid="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5" dur="500" fill="hold"/>
                                        <p:tgtEl>
                                          <p:spTgt spid="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1" build="allAtOnce"/>
      <p:bldP spid="78" grpId="0" build="allAtOnce"/>
      <p:bldP spid="79" grpId="0" build="allAtOnce"/>
      <p:bldP spid="80" grpId="0" build="allAtOnce"/>
      <p:bldP spid="82" grpId="0" build="allAtOnce"/>
      <p:bldP spid="83" grpId="0" build="allAtOnce"/>
      <p:bldP spid="84" grpId="0" build="allAtOnce"/>
      <p:bldP spid="85" grpId="0" build="allAtOnce"/>
      <p:bldP spid="86" grpId="0" build="allAtOnce"/>
      <p:bldP spid="87" grpId="0" build="allAtOnce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11" grpId="0" animBg="1"/>
      <p:bldP spid="109" grpId="0" animBg="1"/>
      <p:bldP spid="110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build="allAtOnce"/>
      <p:bldP spid="133" grpId="0" animBg="1"/>
      <p:bldP spid="134" grpId="0" build="allAtOnce"/>
      <p:bldP spid="135" grpId="0" animBg="1"/>
      <p:bldP spid="136" grpId="0" animBg="1"/>
      <p:bldP spid="13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539552" y="260648"/>
            <a:ext cx="8280920" cy="632480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fr-FR" b="1" dirty="0" smtClean="0">
                <a:latin typeface="OpenDyslexicAlta"/>
                <a:ea typeface="Calibri"/>
                <a:cs typeface="Times New Roman"/>
              </a:rPr>
              <a:t>Récris ce texte en conjuguant les verbes au passé composé. </a:t>
            </a:r>
            <a:endParaRPr lang="fr-FR" dirty="0" smtClean="0">
              <a:ea typeface="Calibri"/>
              <a:cs typeface="Times New Roman"/>
            </a:endParaRPr>
          </a:p>
          <a:p>
            <a:pPr>
              <a:lnSpc>
                <a:spcPct val="300000"/>
              </a:lnSpc>
              <a:spcAft>
                <a:spcPts val="0"/>
              </a:spcAft>
            </a:pPr>
            <a:r>
              <a:rPr lang="fr-FR" dirty="0" smtClean="0">
                <a:latin typeface="OpenDyslexicAlta"/>
                <a:ea typeface="Calibri"/>
                <a:cs typeface="Times New Roman"/>
              </a:rPr>
              <a:t>Les hommes déguisés en bisons </a:t>
            </a:r>
            <a:r>
              <a:rPr lang="fr-FR" u="sng" dirty="0" smtClean="0">
                <a:latin typeface="OpenDyslexicAlta"/>
                <a:ea typeface="Calibri"/>
                <a:cs typeface="Times New Roman"/>
              </a:rPr>
              <a:t>grondent</a:t>
            </a:r>
            <a:r>
              <a:rPr lang="fr-FR" dirty="0" smtClean="0">
                <a:latin typeface="OpenDyslexicAlta"/>
                <a:ea typeface="Calibri"/>
                <a:cs typeface="Times New Roman"/>
              </a:rPr>
              <a:t>, </a:t>
            </a:r>
            <a:r>
              <a:rPr lang="fr-FR" u="sng" dirty="0" smtClean="0">
                <a:latin typeface="OpenDyslexicAlta"/>
                <a:ea typeface="Calibri"/>
                <a:cs typeface="Times New Roman"/>
              </a:rPr>
              <a:t>grattent</a:t>
            </a:r>
            <a:r>
              <a:rPr lang="fr-FR" dirty="0" smtClean="0">
                <a:latin typeface="OpenDyslexicAlta"/>
                <a:ea typeface="Calibri"/>
                <a:cs typeface="Times New Roman"/>
              </a:rPr>
              <a:t> le sol avec fureur, </a:t>
            </a:r>
            <a:r>
              <a:rPr lang="fr-FR" u="sng" dirty="0" smtClean="0">
                <a:latin typeface="OpenDyslexicAlta"/>
                <a:ea typeface="Calibri"/>
                <a:cs typeface="Times New Roman"/>
              </a:rPr>
              <a:t>pointent</a:t>
            </a:r>
            <a:r>
              <a:rPr lang="fr-FR" dirty="0" smtClean="0">
                <a:latin typeface="OpenDyslexicAlta"/>
                <a:ea typeface="Calibri"/>
                <a:cs typeface="Times New Roman"/>
              </a:rPr>
              <a:t> leurs cornes dans notre direction… Puis la charge </a:t>
            </a:r>
            <a:r>
              <a:rPr lang="fr-FR" u="sng" dirty="0" smtClean="0">
                <a:latin typeface="OpenDyslexicAlta"/>
                <a:ea typeface="Calibri"/>
                <a:cs typeface="Times New Roman"/>
              </a:rPr>
              <a:t>vient</a:t>
            </a:r>
            <a:r>
              <a:rPr lang="fr-FR" dirty="0" smtClean="0">
                <a:latin typeface="OpenDyslexicAlta"/>
                <a:ea typeface="Calibri"/>
                <a:cs typeface="Times New Roman"/>
              </a:rPr>
              <a:t>, où se </a:t>
            </a:r>
            <a:r>
              <a:rPr lang="fr-FR" u="sng" dirty="0" smtClean="0">
                <a:latin typeface="OpenDyslexicAlta"/>
                <a:ea typeface="Calibri"/>
                <a:cs typeface="Times New Roman"/>
              </a:rPr>
              <a:t>mêlent</a:t>
            </a:r>
            <a:r>
              <a:rPr lang="fr-FR" dirty="0" smtClean="0">
                <a:latin typeface="OpenDyslexicAlta"/>
                <a:ea typeface="Calibri"/>
                <a:cs typeface="Times New Roman"/>
              </a:rPr>
              <a:t> attaques et esquives. Je </a:t>
            </a:r>
            <a:r>
              <a:rPr lang="fr-FR" u="sng" dirty="0" smtClean="0">
                <a:latin typeface="OpenDyslexicAlta"/>
                <a:ea typeface="Calibri"/>
                <a:cs typeface="Times New Roman"/>
              </a:rPr>
              <a:t>suis</a:t>
            </a:r>
            <a:r>
              <a:rPr lang="fr-FR" dirty="0" smtClean="0">
                <a:latin typeface="OpenDyslexicAlta"/>
                <a:ea typeface="Calibri"/>
                <a:cs typeface="Times New Roman"/>
              </a:rPr>
              <a:t> le premier à atteindre mon but et je </a:t>
            </a:r>
            <a:r>
              <a:rPr lang="fr-FR" u="sng" dirty="0" smtClean="0">
                <a:latin typeface="OpenDyslexicAlta"/>
                <a:ea typeface="Calibri"/>
                <a:cs typeface="Times New Roman"/>
              </a:rPr>
              <a:t>pousse</a:t>
            </a:r>
            <a:r>
              <a:rPr lang="fr-FR" dirty="0" smtClean="0">
                <a:latin typeface="OpenDyslexicAlta"/>
                <a:ea typeface="Calibri"/>
                <a:cs typeface="Times New Roman"/>
              </a:rPr>
              <a:t> un cri. Le bison que je </a:t>
            </a:r>
            <a:r>
              <a:rPr lang="fr-FR" u="sng" dirty="0" smtClean="0">
                <a:latin typeface="OpenDyslexicAlta"/>
                <a:ea typeface="Calibri"/>
                <a:cs typeface="Times New Roman"/>
              </a:rPr>
              <a:t>touche</a:t>
            </a:r>
            <a:r>
              <a:rPr lang="fr-FR" dirty="0" smtClean="0">
                <a:latin typeface="OpenDyslexicAlta"/>
                <a:ea typeface="Calibri"/>
                <a:cs typeface="Times New Roman"/>
              </a:rPr>
              <a:t> avec ma flèche </a:t>
            </a:r>
            <a:r>
              <a:rPr lang="fr-FR" u="sng" dirty="0" smtClean="0">
                <a:latin typeface="OpenDyslexicAlta"/>
                <a:ea typeface="Calibri"/>
                <a:cs typeface="Times New Roman"/>
              </a:rPr>
              <a:t>s’écroule</a:t>
            </a:r>
            <a:r>
              <a:rPr lang="fr-FR" dirty="0" smtClean="0">
                <a:latin typeface="OpenDyslexicAlta"/>
                <a:ea typeface="Calibri"/>
                <a:cs typeface="Times New Roman"/>
              </a:rPr>
              <a:t> et </a:t>
            </a:r>
            <a:r>
              <a:rPr lang="fr-FR" u="sng" dirty="0" smtClean="0">
                <a:latin typeface="OpenDyslexicAlta"/>
                <a:ea typeface="Calibri"/>
                <a:cs typeface="Times New Roman"/>
              </a:rPr>
              <a:t>reste</a:t>
            </a:r>
            <a:r>
              <a:rPr lang="fr-FR" dirty="0" smtClean="0">
                <a:latin typeface="OpenDyslexicAlta"/>
                <a:ea typeface="Calibri"/>
                <a:cs typeface="Times New Roman"/>
              </a:rPr>
              <a:t> inanimé… J’en </a:t>
            </a:r>
            <a:r>
              <a:rPr lang="fr-FR" u="sng" dirty="0" smtClean="0">
                <a:latin typeface="OpenDyslexicAlta"/>
                <a:ea typeface="Calibri"/>
                <a:cs typeface="Times New Roman"/>
              </a:rPr>
              <a:t>ai</a:t>
            </a:r>
            <a:r>
              <a:rPr lang="fr-FR" dirty="0" smtClean="0">
                <a:latin typeface="OpenDyslexicAlta"/>
                <a:ea typeface="Calibri"/>
                <a:cs typeface="Times New Roman"/>
              </a:rPr>
              <a:t> beaucoup de fierté. D’autres cris </a:t>
            </a:r>
            <a:r>
              <a:rPr lang="fr-FR" u="sng" dirty="0" smtClean="0">
                <a:latin typeface="OpenDyslexicAlta"/>
                <a:ea typeface="Calibri"/>
                <a:cs typeface="Times New Roman"/>
              </a:rPr>
              <a:t>éclatent</a:t>
            </a:r>
            <a:r>
              <a:rPr lang="fr-FR" dirty="0" smtClean="0">
                <a:latin typeface="OpenDyslexicAlta"/>
                <a:ea typeface="Calibri"/>
                <a:cs typeface="Times New Roman"/>
              </a:rPr>
              <a:t> et d’autres bêtes </a:t>
            </a:r>
            <a:r>
              <a:rPr lang="fr-FR" u="sng" dirty="0" smtClean="0">
                <a:latin typeface="OpenDyslexicAlta"/>
                <a:ea typeface="Calibri"/>
                <a:cs typeface="Times New Roman"/>
              </a:rPr>
              <a:t>tombent</a:t>
            </a:r>
            <a:r>
              <a:rPr lang="fr-FR" dirty="0" smtClean="0">
                <a:latin typeface="OpenDyslexicAlta"/>
                <a:ea typeface="Calibri"/>
                <a:cs typeface="Times New Roman"/>
              </a:rPr>
              <a:t>.</a:t>
            </a:r>
          </a:p>
          <a:p>
            <a:pPr>
              <a:lnSpc>
                <a:spcPct val="300000"/>
              </a:lnSpc>
              <a:spcAft>
                <a:spcPts val="0"/>
              </a:spcAft>
            </a:pPr>
            <a:r>
              <a:rPr lang="fr-FR" dirty="0" smtClean="0">
                <a:latin typeface="OpenDyslexicAlta"/>
                <a:ea typeface="Calibri"/>
                <a:cs typeface="Times New Roman"/>
              </a:rPr>
              <a:t> </a:t>
            </a:r>
            <a:endParaRPr lang="fr-FR" dirty="0">
              <a:ea typeface="Calibri"/>
              <a:cs typeface="Times New Roman"/>
            </a:endParaRPr>
          </a:p>
        </p:txBody>
      </p:sp>
      <p:cxnSp>
        <p:nvCxnSpPr>
          <p:cNvPr id="4" name="Connecteur droit avec flèche 3"/>
          <p:cNvCxnSpPr/>
          <p:nvPr/>
        </p:nvCxnSpPr>
        <p:spPr>
          <a:xfrm>
            <a:off x="611560" y="1412776"/>
            <a:ext cx="388843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5" name="Connecteur droit avec flèche 4"/>
          <p:cNvCxnSpPr/>
          <p:nvPr/>
        </p:nvCxnSpPr>
        <p:spPr>
          <a:xfrm>
            <a:off x="7524328" y="2204864"/>
            <a:ext cx="122413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6" name="Connecteur droit avec flèche 5"/>
          <p:cNvCxnSpPr/>
          <p:nvPr/>
        </p:nvCxnSpPr>
        <p:spPr>
          <a:xfrm>
            <a:off x="2987824" y="3068960"/>
            <a:ext cx="273630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>
            <a:off x="5796136" y="3068960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>
            <a:off x="3275856" y="3861048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>
            <a:off x="6948264" y="3861048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>
            <a:off x="5364088" y="4005064"/>
            <a:ext cx="295232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/>
          <p:nvPr/>
        </p:nvCxnSpPr>
        <p:spPr>
          <a:xfrm>
            <a:off x="611560" y="4725144"/>
            <a:ext cx="194421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>
            <a:off x="1547664" y="5517232"/>
            <a:ext cx="151216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/>
          <p:nvPr/>
        </p:nvCxnSpPr>
        <p:spPr>
          <a:xfrm>
            <a:off x="4499992" y="5517232"/>
            <a:ext cx="1800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/>
          <p:nvPr/>
        </p:nvCxnSpPr>
        <p:spPr>
          <a:xfrm>
            <a:off x="6084168" y="4725144"/>
            <a:ext cx="14401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33" name="Flèche courbée vers le bas 32"/>
          <p:cNvSpPr/>
          <p:nvPr/>
        </p:nvSpPr>
        <p:spPr>
          <a:xfrm>
            <a:off x="7092280" y="3356992"/>
            <a:ext cx="720080" cy="216024"/>
          </a:xfrm>
          <a:prstGeom prst="curvedDown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5" name="Flèche courbée vers le bas 44"/>
          <p:cNvSpPr/>
          <p:nvPr/>
        </p:nvSpPr>
        <p:spPr>
          <a:xfrm>
            <a:off x="1907704" y="4149080"/>
            <a:ext cx="2376264" cy="288032"/>
          </a:xfrm>
          <a:prstGeom prst="curvedDown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6" name="Flèche courbée vers le bas 45"/>
          <p:cNvSpPr/>
          <p:nvPr/>
        </p:nvSpPr>
        <p:spPr>
          <a:xfrm>
            <a:off x="1907704" y="4221088"/>
            <a:ext cx="936104" cy="216024"/>
          </a:xfrm>
          <a:prstGeom prst="curvedDown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4572000" y="141277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ont grondé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5796136" y="141277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ont gratté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49" name="ZoneTexte 48"/>
          <p:cNvSpPr txBox="1"/>
          <p:nvPr/>
        </p:nvSpPr>
        <p:spPr>
          <a:xfrm>
            <a:off x="1475656" y="2204864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ont pointé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50" name="ZoneTexte 49"/>
          <p:cNvSpPr txBox="1"/>
          <p:nvPr/>
        </p:nvSpPr>
        <p:spPr>
          <a:xfrm>
            <a:off x="539552" y="299695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est venue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51" name="ZoneTexte 50"/>
          <p:cNvSpPr txBox="1"/>
          <p:nvPr/>
        </p:nvSpPr>
        <p:spPr>
          <a:xfrm>
            <a:off x="1691680" y="299695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se sont mêlées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52" name="ZoneTexte 51"/>
          <p:cNvSpPr txBox="1"/>
          <p:nvPr/>
        </p:nvSpPr>
        <p:spPr>
          <a:xfrm>
            <a:off x="6012160" y="299695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ai été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53" name="ZoneTexte 52"/>
          <p:cNvSpPr txBox="1"/>
          <p:nvPr/>
        </p:nvSpPr>
        <p:spPr>
          <a:xfrm>
            <a:off x="3059832" y="551723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ont éclaté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54" name="ZoneTexte 53"/>
          <p:cNvSpPr txBox="1"/>
          <p:nvPr/>
        </p:nvSpPr>
        <p:spPr>
          <a:xfrm>
            <a:off x="6444208" y="465313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ai eu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55" name="ZoneTexte 54"/>
          <p:cNvSpPr txBox="1"/>
          <p:nvPr/>
        </p:nvSpPr>
        <p:spPr>
          <a:xfrm>
            <a:off x="4067944" y="465313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est resté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56" name="ZoneTexte 55"/>
          <p:cNvSpPr txBox="1"/>
          <p:nvPr/>
        </p:nvSpPr>
        <p:spPr>
          <a:xfrm>
            <a:off x="2555776" y="465313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s’est écroulé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57" name="ZoneTexte 56"/>
          <p:cNvSpPr txBox="1"/>
          <p:nvPr/>
        </p:nvSpPr>
        <p:spPr>
          <a:xfrm>
            <a:off x="3563888" y="378904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ai poussé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58" name="ZoneTexte 57"/>
          <p:cNvSpPr txBox="1"/>
          <p:nvPr/>
        </p:nvSpPr>
        <p:spPr>
          <a:xfrm>
            <a:off x="7308304" y="393305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ai touché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59" name="ZoneTexte 58"/>
          <p:cNvSpPr txBox="1"/>
          <p:nvPr/>
        </p:nvSpPr>
        <p:spPr>
          <a:xfrm>
            <a:off x="6372200" y="5517232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sont tombées</a:t>
            </a:r>
            <a:endParaRPr lang="fr-F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45" grpId="0" animBg="1"/>
      <p:bldP spid="46" grpId="0" animBg="1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67544" y="404664"/>
            <a:ext cx="8208912" cy="535531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fr-FR" b="1" dirty="0" smtClean="0">
                <a:latin typeface="OpenDyslexicAlta"/>
                <a:ea typeface="Calibri"/>
                <a:cs typeface="Times New Roman"/>
              </a:rPr>
              <a:t>Transpose </a:t>
            </a:r>
            <a:r>
              <a:rPr lang="fr-FR" b="1" dirty="0" smtClean="0">
                <a:latin typeface="OpenDyslexicAlta"/>
                <a:ea typeface="Calibri"/>
                <a:cs typeface="Times New Roman"/>
              </a:rPr>
              <a:t>ce texte au passé composé (« je » est </a:t>
            </a:r>
            <a:r>
              <a:rPr lang="fr-FR" b="1" dirty="0" smtClean="0">
                <a:solidFill>
                  <a:srgbClr val="FF0000"/>
                </a:solidFill>
                <a:latin typeface="OpenDyslexicAlta"/>
                <a:ea typeface="Calibri"/>
                <a:cs typeface="Times New Roman"/>
              </a:rPr>
              <a:t>un garçon</a:t>
            </a:r>
            <a:r>
              <a:rPr lang="fr-FR" b="1" dirty="0" smtClean="0">
                <a:latin typeface="OpenDyslexicAlta"/>
                <a:ea typeface="Calibri"/>
                <a:cs typeface="Times New Roman"/>
              </a:rPr>
              <a:t>) ; récris-le comme si</a:t>
            </a:r>
            <a:r>
              <a:rPr lang="fr-FR" dirty="0" smtClean="0">
                <a:latin typeface="OpenDyslexicAlta"/>
                <a:ea typeface="Calibri"/>
                <a:cs typeface="Times New Roman"/>
              </a:rPr>
              <a:t> </a:t>
            </a:r>
            <a:r>
              <a:rPr lang="fr-FR" b="1" dirty="0" smtClean="0">
                <a:latin typeface="OpenDyslexicAlta"/>
                <a:ea typeface="Calibri"/>
                <a:cs typeface="Times New Roman"/>
              </a:rPr>
              <a:t>« je » était </a:t>
            </a:r>
            <a:r>
              <a:rPr lang="fr-FR" b="1" dirty="0" smtClean="0">
                <a:solidFill>
                  <a:srgbClr val="00B050"/>
                </a:solidFill>
                <a:latin typeface="OpenDyslexicAlta"/>
                <a:ea typeface="Calibri"/>
                <a:cs typeface="Times New Roman"/>
              </a:rPr>
              <a:t>une fille</a:t>
            </a:r>
            <a:r>
              <a:rPr lang="fr-FR" b="1" dirty="0" smtClean="0">
                <a:latin typeface="OpenDyslexicAlta"/>
                <a:ea typeface="Calibri"/>
                <a:cs typeface="Times New Roman"/>
              </a:rPr>
              <a:t>. </a:t>
            </a:r>
            <a:endParaRPr lang="fr-FR" dirty="0" smtClean="0">
              <a:ea typeface="Calibri"/>
              <a:cs typeface="Times New Roman"/>
            </a:endParaRPr>
          </a:p>
          <a:p>
            <a:pPr>
              <a:lnSpc>
                <a:spcPct val="300000"/>
              </a:lnSpc>
              <a:spcAft>
                <a:spcPts val="0"/>
              </a:spcAft>
            </a:pPr>
            <a:r>
              <a:rPr lang="fr-FR" dirty="0" smtClean="0">
                <a:latin typeface="OpenDyslexicAlta"/>
                <a:ea typeface="Calibri"/>
                <a:cs typeface="Times New Roman"/>
              </a:rPr>
              <a:t>Ce soir-là, j’</a:t>
            </a:r>
            <a:r>
              <a:rPr lang="fr-FR" u="sng" dirty="0" smtClean="0">
                <a:latin typeface="OpenDyslexicAlta"/>
                <a:ea typeface="Calibri"/>
                <a:cs typeface="Times New Roman"/>
              </a:rPr>
              <a:t>essuie</a:t>
            </a:r>
            <a:r>
              <a:rPr lang="fr-FR" dirty="0" smtClean="0">
                <a:latin typeface="OpenDyslexicAlta"/>
                <a:ea typeface="Calibri"/>
                <a:cs typeface="Times New Roman"/>
              </a:rPr>
              <a:t> la toile cirée et je </a:t>
            </a:r>
            <a:r>
              <a:rPr lang="fr-FR" u="sng" dirty="0" smtClean="0">
                <a:latin typeface="OpenDyslexicAlta"/>
                <a:ea typeface="Calibri"/>
                <a:cs typeface="Times New Roman"/>
              </a:rPr>
              <a:t>mets</a:t>
            </a:r>
            <a:r>
              <a:rPr lang="fr-FR" dirty="0" smtClean="0">
                <a:latin typeface="OpenDyslexicAlta"/>
                <a:ea typeface="Calibri"/>
                <a:cs typeface="Times New Roman"/>
              </a:rPr>
              <a:t> la table. Puis je </a:t>
            </a:r>
            <a:r>
              <a:rPr lang="fr-FR" u="sng" dirty="0" smtClean="0">
                <a:latin typeface="OpenDyslexicAlta"/>
                <a:ea typeface="Calibri"/>
                <a:cs typeface="Times New Roman"/>
              </a:rPr>
              <a:t>vais</a:t>
            </a:r>
            <a:r>
              <a:rPr lang="fr-FR" dirty="0" smtClean="0">
                <a:latin typeface="OpenDyslexicAlta"/>
                <a:ea typeface="Calibri"/>
                <a:cs typeface="Times New Roman"/>
              </a:rPr>
              <a:t> dans ma chambre avec Bobine, je </a:t>
            </a:r>
            <a:r>
              <a:rPr lang="fr-FR" u="sng" dirty="0" smtClean="0">
                <a:latin typeface="OpenDyslexicAlta"/>
                <a:ea typeface="Calibri"/>
                <a:cs typeface="Times New Roman"/>
              </a:rPr>
              <a:t>prends</a:t>
            </a:r>
            <a:r>
              <a:rPr lang="fr-FR" dirty="0" smtClean="0">
                <a:latin typeface="OpenDyslexicAlta"/>
                <a:ea typeface="Calibri"/>
                <a:cs typeface="Times New Roman"/>
              </a:rPr>
              <a:t> mon stylo et j’</a:t>
            </a:r>
            <a:r>
              <a:rPr lang="fr-FR" u="sng" dirty="0" smtClean="0">
                <a:latin typeface="OpenDyslexicAlta"/>
                <a:ea typeface="Calibri"/>
                <a:cs typeface="Times New Roman"/>
              </a:rPr>
              <a:t>écris</a:t>
            </a:r>
            <a:r>
              <a:rPr lang="fr-FR" dirty="0" smtClean="0">
                <a:latin typeface="OpenDyslexicAlta"/>
                <a:ea typeface="Calibri"/>
                <a:cs typeface="Times New Roman"/>
              </a:rPr>
              <a:t> une lettre. Quand la petite chatte me </a:t>
            </a:r>
            <a:r>
              <a:rPr lang="fr-FR" u="sng" dirty="0" smtClean="0">
                <a:latin typeface="OpenDyslexicAlta"/>
                <a:ea typeface="Calibri"/>
                <a:cs typeface="Times New Roman"/>
              </a:rPr>
              <a:t>voit</a:t>
            </a:r>
            <a:r>
              <a:rPr lang="fr-FR" dirty="0" smtClean="0">
                <a:latin typeface="OpenDyslexicAlta"/>
                <a:ea typeface="Calibri"/>
                <a:cs typeface="Times New Roman"/>
              </a:rPr>
              <a:t>, elle </a:t>
            </a:r>
            <a:r>
              <a:rPr lang="fr-FR" u="sng" dirty="0" smtClean="0">
                <a:latin typeface="OpenDyslexicAlta"/>
                <a:ea typeface="Calibri"/>
                <a:cs typeface="Times New Roman"/>
              </a:rPr>
              <a:t>monte</a:t>
            </a:r>
            <a:r>
              <a:rPr lang="fr-FR" dirty="0" smtClean="0">
                <a:latin typeface="OpenDyslexicAlta"/>
                <a:ea typeface="Calibri"/>
                <a:cs typeface="Times New Roman"/>
              </a:rPr>
              <a:t> sur mon bureau et </a:t>
            </a:r>
            <a:r>
              <a:rPr lang="fr-FR" u="sng" dirty="0" smtClean="0">
                <a:latin typeface="OpenDyslexicAlta"/>
                <a:ea typeface="Calibri"/>
                <a:cs typeface="Times New Roman"/>
              </a:rPr>
              <a:t>s’allonge</a:t>
            </a:r>
            <a:r>
              <a:rPr lang="fr-FR" dirty="0" smtClean="0">
                <a:latin typeface="OpenDyslexicAlta"/>
                <a:ea typeface="Calibri"/>
                <a:cs typeface="Times New Roman"/>
              </a:rPr>
              <a:t> sur ma feuille. Nous </a:t>
            </a:r>
            <a:r>
              <a:rPr lang="fr-FR" u="sng" dirty="0" smtClean="0">
                <a:latin typeface="OpenDyslexicAlta"/>
                <a:ea typeface="Calibri"/>
                <a:cs typeface="Times New Roman"/>
              </a:rPr>
              <a:t>écrivons</a:t>
            </a:r>
            <a:r>
              <a:rPr lang="fr-FR" dirty="0" smtClean="0">
                <a:latin typeface="OpenDyslexicAlta"/>
                <a:ea typeface="Calibri"/>
                <a:cs typeface="Times New Roman"/>
              </a:rPr>
              <a:t> tous les deux une lettre. </a:t>
            </a:r>
            <a:endParaRPr lang="fr-FR" dirty="0" smtClean="0">
              <a:ea typeface="Calibri"/>
              <a:cs typeface="Times New Roman"/>
            </a:endParaRPr>
          </a:p>
          <a:p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1835696" y="184482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ai essuyé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5220072" y="206084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00B050"/>
                </a:solidFill>
              </a:rPr>
              <a:t>ai mis</a:t>
            </a:r>
            <a:endParaRPr lang="fr-FR" dirty="0">
              <a:solidFill>
                <a:srgbClr val="00B05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644008" y="26369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ai pris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7596336" y="184482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suis allé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5148064" y="184482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ai mis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499992" y="350100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m’a vu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5436096" y="429309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avons écris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763688" y="436510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s’est allongée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7380312" y="270892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ai écris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5724128" y="350100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est montée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1907704" y="206084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00B050"/>
                </a:solidFill>
              </a:rPr>
              <a:t>ai essuyé</a:t>
            </a:r>
            <a:endParaRPr lang="fr-FR" dirty="0">
              <a:solidFill>
                <a:srgbClr val="00B050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4716016" y="285293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00B050"/>
                </a:solidFill>
              </a:rPr>
              <a:t>ai pris</a:t>
            </a:r>
            <a:endParaRPr lang="fr-FR" dirty="0">
              <a:solidFill>
                <a:srgbClr val="00B050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7668344" y="206084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00B050"/>
                </a:solidFill>
              </a:rPr>
              <a:t>suis allée</a:t>
            </a:r>
            <a:endParaRPr lang="fr-FR" dirty="0">
              <a:solidFill>
                <a:srgbClr val="00B050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7524328" y="292494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00B050"/>
                </a:solidFill>
              </a:rPr>
              <a:t>ai écris</a:t>
            </a:r>
            <a:endParaRPr lang="fr-FR" dirty="0">
              <a:solidFill>
                <a:srgbClr val="00B050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4644008" y="371703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00B050"/>
                </a:solidFill>
              </a:rPr>
              <a:t>m’a vue</a:t>
            </a:r>
            <a:endParaRPr lang="fr-FR" dirty="0">
              <a:solidFill>
                <a:srgbClr val="00B050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5868144" y="371703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00B050"/>
                </a:solidFill>
              </a:rPr>
              <a:t>est montée</a:t>
            </a:r>
            <a:endParaRPr lang="fr-FR" dirty="0">
              <a:solidFill>
                <a:srgbClr val="00B050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1979712" y="458112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00B050"/>
                </a:solidFill>
              </a:rPr>
              <a:t>s’est allongée</a:t>
            </a:r>
            <a:endParaRPr lang="fr-FR" dirty="0">
              <a:solidFill>
                <a:srgbClr val="00B050"/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5580112" y="4581128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00B050"/>
                </a:solidFill>
              </a:rPr>
              <a:t>avons écris</a:t>
            </a:r>
            <a:endParaRPr lang="fr-FR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611560" y="116632"/>
            <a:ext cx="8064896" cy="654640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fr-FR" b="1" dirty="0" smtClean="0">
                <a:latin typeface="OpenDyslexicAlta"/>
                <a:ea typeface="Calibri"/>
                <a:cs typeface="Times New Roman"/>
              </a:rPr>
              <a:t>Récris </a:t>
            </a:r>
            <a:r>
              <a:rPr lang="fr-FR" b="1" dirty="0" smtClean="0">
                <a:latin typeface="OpenDyslexicAlta"/>
                <a:ea typeface="Calibri"/>
                <a:cs typeface="Times New Roman"/>
              </a:rPr>
              <a:t>ce texte en conjuguant les verbes entre parenthèses au passé composé.</a:t>
            </a:r>
            <a:r>
              <a:rPr lang="fr-FR" dirty="0" smtClean="0">
                <a:latin typeface="OpenDyslexicAlta"/>
                <a:ea typeface="Calibri"/>
                <a:cs typeface="Times New Roman"/>
              </a:rPr>
              <a:t> </a:t>
            </a:r>
            <a:r>
              <a:rPr lang="fr-FR" b="1" dirty="0" smtClean="0">
                <a:latin typeface="OpenDyslexicAlta"/>
                <a:ea typeface="Calibri"/>
                <a:cs typeface="Times New Roman"/>
              </a:rPr>
              <a:t>Souligne les verbes. </a:t>
            </a:r>
            <a:endParaRPr lang="fr-FR" dirty="0" smtClean="0">
              <a:ea typeface="Calibri"/>
              <a:cs typeface="Times New Roman"/>
            </a:endParaRPr>
          </a:p>
          <a:p>
            <a:pPr>
              <a:lnSpc>
                <a:spcPct val="200000"/>
              </a:lnSpc>
              <a:spcAft>
                <a:spcPts val="0"/>
              </a:spcAft>
            </a:pPr>
            <a:r>
              <a:rPr lang="fr-FR" dirty="0" smtClean="0">
                <a:latin typeface="OpenDyslexicAlta"/>
                <a:ea typeface="Calibri"/>
                <a:cs typeface="Times New Roman"/>
              </a:rPr>
              <a:t>Ce matin, le directeur (entrer) dans la classe. Nous (voir) </a:t>
            </a:r>
            <a:r>
              <a:rPr lang="fr-FR" dirty="0" smtClean="0">
                <a:latin typeface="OpenDyslexicAlta"/>
                <a:ea typeface="Calibri"/>
                <a:cs typeface="Times New Roman"/>
              </a:rPr>
              <a:t> une </a:t>
            </a:r>
            <a:r>
              <a:rPr lang="fr-FR" dirty="0" smtClean="0">
                <a:latin typeface="OpenDyslexicAlta"/>
                <a:ea typeface="Calibri"/>
                <a:cs typeface="Times New Roman"/>
              </a:rPr>
              <a:t>élève que nous ne connaissions pas. Elle était américaine et s’appelait Jenny. Elle (ne pas répondre) aux questions de la maitresse. Nous (attendre) la récréation et là nous lui (poser) </a:t>
            </a:r>
            <a:endParaRPr lang="fr-FR" dirty="0" smtClean="0">
              <a:latin typeface="OpenDyslexicAlta"/>
              <a:ea typeface="Calibri"/>
              <a:cs typeface="Times New Roman"/>
            </a:endParaRPr>
          </a:p>
          <a:p>
            <a:pPr>
              <a:lnSpc>
                <a:spcPct val="200000"/>
              </a:lnSpc>
              <a:spcAft>
                <a:spcPts val="0"/>
              </a:spcAft>
            </a:pPr>
            <a:r>
              <a:rPr lang="fr-FR" dirty="0" smtClean="0">
                <a:latin typeface="OpenDyslexicAlta"/>
                <a:ea typeface="Calibri"/>
                <a:cs typeface="Times New Roman"/>
              </a:rPr>
              <a:t>de </a:t>
            </a:r>
            <a:r>
              <a:rPr lang="fr-FR" dirty="0" smtClean="0">
                <a:latin typeface="OpenDyslexicAlta"/>
                <a:ea typeface="Calibri"/>
                <a:cs typeface="Times New Roman"/>
              </a:rPr>
              <a:t>nombreuses questions. Elle (parler) dans une langue que nous ne comprenions pas. Elle (venir) avec nous à la bibliothèque et là, elle (engager) une grande discussion avec Sarah, la bibliothécaire qui nous (dire) de lui parler lentement. Nous (comprendre) que Jenny comprenait notre langue. </a:t>
            </a:r>
            <a:endParaRPr lang="fr-FR" dirty="0" smtClean="0">
              <a:latin typeface="OpenDyslexicAlta"/>
              <a:ea typeface="Calibri"/>
              <a:cs typeface="Times New Roman"/>
            </a:endParaRPr>
          </a:p>
          <a:p>
            <a:pPr>
              <a:lnSpc>
                <a:spcPct val="200000"/>
              </a:lnSpc>
              <a:spcAft>
                <a:spcPts val="0"/>
              </a:spcAft>
            </a:pPr>
            <a:r>
              <a:rPr lang="fr-FR" dirty="0" smtClean="0">
                <a:latin typeface="OpenDyslexicAlta"/>
                <a:ea typeface="Calibri"/>
                <a:cs typeface="Times New Roman"/>
              </a:rPr>
              <a:t>Notre </a:t>
            </a:r>
            <a:r>
              <a:rPr lang="fr-FR" dirty="0" smtClean="0">
                <a:latin typeface="OpenDyslexicAlta"/>
                <a:ea typeface="Calibri"/>
                <a:cs typeface="Times New Roman"/>
              </a:rPr>
              <a:t>nouvelle amie (pouvoir) nous parler de son pays. </a:t>
            </a:r>
            <a:endParaRPr lang="fr-FR" dirty="0" smtClean="0">
              <a:ea typeface="Calibri"/>
              <a:cs typeface="Times New Roman"/>
            </a:endParaRPr>
          </a:p>
          <a:p>
            <a:endParaRPr lang="fr-FR" dirty="0"/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1979712" y="1268760"/>
            <a:ext cx="136815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6" name="Connecteur droit avec flèche 5"/>
          <p:cNvCxnSpPr/>
          <p:nvPr/>
        </p:nvCxnSpPr>
        <p:spPr>
          <a:xfrm>
            <a:off x="6228184" y="1268760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>
            <a:off x="2051720" y="2924944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>
            <a:off x="2771800" y="2348880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>
            <a:off x="3923928" y="3501008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>
            <a:off x="6300192" y="2924944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>
            <a:off x="2987824" y="4581128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>
            <a:off x="3851920" y="4005064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>
            <a:off x="755576" y="5661248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>
          <a:xfrm>
            <a:off x="3563888" y="5085184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/>
          <p:nvPr/>
        </p:nvCxnSpPr>
        <p:spPr>
          <a:xfrm>
            <a:off x="755576" y="6237312"/>
            <a:ext cx="244827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21" name="ZoneTexte 46"/>
          <p:cNvSpPr txBox="1"/>
          <p:nvPr/>
        </p:nvSpPr>
        <p:spPr>
          <a:xfrm>
            <a:off x="3347864" y="908720"/>
            <a:ext cx="108012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>
                <a:solidFill>
                  <a:srgbClr val="FF0000"/>
                </a:solidFill>
              </a:rPr>
              <a:t>est entré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6876256" y="908720"/>
            <a:ext cx="864096" cy="3231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1500" dirty="0" smtClean="0">
                <a:solidFill>
                  <a:srgbClr val="FF0000"/>
                </a:solidFill>
              </a:rPr>
              <a:t>avons vu</a:t>
            </a:r>
            <a:endParaRPr lang="fr-FR" sz="1500" dirty="0">
              <a:solidFill>
                <a:srgbClr val="FF0000"/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3275856" y="1988840"/>
            <a:ext cx="216024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n’</a:t>
            </a:r>
            <a:r>
              <a:rPr lang="fr-FR" dirty="0" smtClean="0">
                <a:solidFill>
                  <a:srgbClr val="FF0000"/>
                </a:solidFill>
              </a:rPr>
              <a:t>a </a:t>
            </a:r>
            <a:r>
              <a:rPr lang="fr-FR" dirty="0" smtClean="0"/>
              <a:t>pas</a:t>
            </a:r>
            <a:r>
              <a:rPr lang="fr-FR" dirty="0" smtClean="0">
                <a:solidFill>
                  <a:srgbClr val="FF0000"/>
                </a:solidFill>
              </a:rPr>
              <a:t> répondu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2627784" y="2564904"/>
            <a:ext cx="1296144" cy="3231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1500" dirty="0" smtClean="0">
                <a:solidFill>
                  <a:srgbClr val="FF0000"/>
                </a:solidFill>
              </a:rPr>
              <a:t>avons attendu</a:t>
            </a:r>
            <a:endParaRPr lang="fr-FR" sz="1500" dirty="0">
              <a:solidFill>
                <a:srgbClr val="FF0000"/>
              </a:solidFill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7236296" y="2564904"/>
            <a:ext cx="1296144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rgbClr val="FF0000"/>
                </a:solidFill>
              </a:rPr>
              <a:t>avons posé</a:t>
            </a:r>
            <a:endParaRPr lang="fr-FR" sz="1600" dirty="0">
              <a:solidFill>
                <a:srgbClr val="FF0000"/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4427984" y="3140968"/>
            <a:ext cx="100811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a parlé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4355976" y="3717032"/>
            <a:ext cx="936104" cy="3231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1500" dirty="0" smtClean="0">
                <a:solidFill>
                  <a:srgbClr val="FF0000"/>
                </a:solidFill>
              </a:rPr>
              <a:t>est venue</a:t>
            </a:r>
            <a:endParaRPr lang="fr-FR" sz="1500" dirty="0">
              <a:solidFill>
                <a:srgbClr val="FF0000"/>
              </a:solidFill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3491880" y="4221088"/>
            <a:ext cx="122413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a engagé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4572000" y="4725144"/>
            <a:ext cx="64807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a dit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1331640" y="5301208"/>
            <a:ext cx="165618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avons compris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3203848" y="5877272"/>
            <a:ext cx="108012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a pu </a:t>
            </a:r>
            <a:endParaRPr lang="fr-F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67544" y="260648"/>
            <a:ext cx="8352928" cy="577081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 smtClean="0">
                <a:solidFill>
                  <a:schemeClr val="tx1"/>
                </a:solidFill>
                <a:latin typeface="OpenDyslexicAlta" pitchFamily="50" charset="0"/>
                <a:ea typeface="Calibri" pitchFamily="34" charset="0"/>
                <a:cs typeface="Times New Roman" pitchFamily="18" charset="0"/>
              </a:rPr>
              <a:t>Recopie </a:t>
            </a:r>
            <a:r>
              <a:rPr lang="fr-FR" b="1" dirty="0" smtClean="0">
                <a:solidFill>
                  <a:schemeClr val="tx1"/>
                </a:solidFill>
                <a:latin typeface="OpenDyslexicAlta" pitchFamily="50" charset="0"/>
                <a:ea typeface="Calibri" pitchFamily="34" charset="0"/>
                <a:cs typeface="Times New Roman" pitchFamily="18" charset="0"/>
              </a:rPr>
              <a:t>le texte suivant en </a:t>
            </a:r>
            <a:r>
              <a:rPr lang="fr-FR" b="1" dirty="0" smtClean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é</a:t>
            </a:r>
            <a:r>
              <a:rPr lang="fr-FR" b="1" dirty="0" smtClean="0">
                <a:solidFill>
                  <a:schemeClr val="tx1"/>
                </a:solidFill>
                <a:latin typeface="OpenDyslexicAlta" pitchFamily="50" charset="0"/>
                <a:ea typeface="Calibri" pitchFamily="34" charset="0"/>
                <a:cs typeface="Times New Roman" pitchFamily="18" charset="0"/>
              </a:rPr>
              <a:t>crivant les verbes entre parenth</a:t>
            </a:r>
            <a:r>
              <a:rPr lang="fr-FR" b="1" dirty="0" smtClean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è</a:t>
            </a:r>
            <a:r>
              <a:rPr lang="fr-FR" b="1" dirty="0" smtClean="0">
                <a:solidFill>
                  <a:schemeClr val="tx1"/>
                </a:solidFill>
                <a:latin typeface="OpenDyslexicAlta" pitchFamily="50" charset="0"/>
                <a:ea typeface="Calibri" pitchFamily="34" charset="0"/>
                <a:cs typeface="Times New Roman" pitchFamily="18" charset="0"/>
              </a:rPr>
              <a:t>ses au pass</a:t>
            </a:r>
            <a:r>
              <a:rPr lang="fr-FR" b="1" dirty="0" smtClean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é</a:t>
            </a:r>
            <a:r>
              <a:rPr lang="fr-FR" b="1" dirty="0" smtClean="0">
                <a:solidFill>
                  <a:schemeClr val="tx1"/>
                </a:solidFill>
                <a:latin typeface="OpenDyslexicAlta" pitchFamily="50" charset="0"/>
                <a:ea typeface="Calibri" pitchFamily="34" charset="0"/>
                <a:cs typeface="Times New Roman" pitchFamily="18" charset="0"/>
              </a:rPr>
              <a:t> compos</a:t>
            </a:r>
            <a:r>
              <a:rPr lang="fr-FR" b="1" dirty="0" smtClean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é</a:t>
            </a:r>
            <a:r>
              <a:rPr lang="fr-FR" b="1" dirty="0" smtClean="0">
                <a:solidFill>
                  <a:schemeClr val="tx1"/>
                </a:solidFill>
                <a:latin typeface="OpenDyslexicAlta" pitchFamily="50" charset="0"/>
                <a:ea typeface="Calibri" pitchFamily="34" charset="0"/>
                <a:cs typeface="Times New Roman" pitchFamily="18" charset="0"/>
              </a:rPr>
              <a:t>. Souligne les verbes. </a:t>
            </a:r>
            <a:endParaRPr lang="fr-FR" sz="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2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dirty="0" smtClean="0">
                <a:solidFill>
                  <a:schemeClr val="tx1"/>
                </a:solidFill>
                <a:latin typeface="OpenDyslexicAlta" pitchFamily="50" charset="0"/>
                <a:ea typeface="Calibri" pitchFamily="34" charset="0"/>
                <a:cs typeface="Times New Roman" pitchFamily="18" charset="0"/>
              </a:rPr>
              <a:t>Adrien (descendre) l</a:t>
            </a:r>
            <a:r>
              <a:rPr lang="fr-FR" dirty="0" smtClean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’</a:t>
            </a:r>
            <a:r>
              <a:rPr lang="fr-FR" dirty="0" smtClean="0">
                <a:solidFill>
                  <a:schemeClr val="tx1"/>
                </a:solidFill>
                <a:latin typeface="OpenDyslexicAlta" pitchFamily="50" charset="0"/>
                <a:ea typeface="Calibri" pitchFamily="34" charset="0"/>
                <a:cs typeface="Times New Roman" pitchFamily="18" charset="0"/>
              </a:rPr>
              <a:t>escalier de la maison, le cerceau </a:t>
            </a:r>
            <a:r>
              <a:rPr lang="fr-FR" dirty="0" smtClean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à</a:t>
            </a:r>
            <a:r>
              <a:rPr lang="fr-FR" dirty="0" smtClean="0">
                <a:solidFill>
                  <a:schemeClr val="tx1"/>
                </a:solidFill>
                <a:latin typeface="OpenDyslexicAlta" pitchFamily="50" charset="0"/>
                <a:ea typeface="Calibri" pitchFamily="34" charset="0"/>
                <a:cs typeface="Times New Roman" pitchFamily="18" charset="0"/>
              </a:rPr>
              <a:t> la main. Une fois dans la rue, il (se placer) au milieu du trottoir, (poser) le cerceau bien droit, en le retenant l</a:t>
            </a:r>
            <a:r>
              <a:rPr lang="fr-FR" dirty="0" smtClean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é</a:t>
            </a:r>
            <a:r>
              <a:rPr lang="fr-FR" dirty="0" smtClean="0">
                <a:solidFill>
                  <a:schemeClr val="tx1"/>
                </a:solidFill>
                <a:latin typeface="OpenDyslexicAlta" pitchFamily="50" charset="0"/>
                <a:ea typeface="Calibri" pitchFamily="34" charset="0"/>
                <a:cs typeface="Times New Roman" pitchFamily="18" charset="0"/>
              </a:rPr>
              <a:t>g</a:t>
            </a:r>
            <a:r>
              <a:rPr lang="fr-FR" dirty="0" smtClean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è</a:t>
            </a:r>
            <a:r>
              <a:rPr lang="fr-FR" dirty="0" smtClean="0">
                <a:solidFill>
                  <a:schemeClr val="tx1"/>
                </a:solidFill>
                <a:latin typeface="OpenDyslexicAlta" pitchFamily="50" charset="0"/>
                <a:ea typeface="Calibri" pitchFamily="34" charset="0"/>
                <a:cs typeface="Times New Roman" pitchFamily="18" charset="0"/>
              </a:rPr>
              <a:t>rement. Puis, il (donner) un coup sec. Le cerceau s</a:t>
            </a:r>
            <a:r>
              <a:rPr lang="fr-FR" dirty="0" smtClean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’</a:t>
            </a:r>
            <a:r>
              <a:rPr lang="fr-FR" dirty="0" smtClean="0">
                <a:solidFill>
                  <a:schemeClr val="tx1"/>
                </a:solidFill>
                <a:latin typeface="OpenDyslexicAlta" pitchFamily="50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fr-FR" dirty="0" smtClean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é</a:t>
            </a:r>
            <a:r>
              <a:rPr lang="fr-FR" dirty="0" smtClean="0">
                <a:solidFill>
                  <a:schemeClr val="tx1"/>
                </a:solidFill>
                <a:latin typeface="OpenDyslexicAlta" pitchFamily="50" charset="0"/>
                <a:ea typeface="Calibri" pitchFamily="34" charset="0"/>
                <a:cs typeface="Times New Roman" pitchFamily="18" charset="0"/>
              </a:rPr>
              <a:t>chapper). </a:t>
            </a:r>
            <a:endParaRPr lang="fr-FR" sz="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lnSpc>
                <a:spcPct val="2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dirty="0" smtClean="0">
                <a:solidFill>
                  <a:schemeClr val="tx1"/>
                </a:solidFill>
                <a:latin typeface="OpenDyslexicAlta" pitchFamily="50" charset="0"/>
                <a:ea typeface="Calibri" pitchFamily="34" charset="0"/>
                <a:cs typeface="Times New Roman" pitchFamily="18" charset="0"/>
              </a:rPr>
              <a:t>Adrien l</a:t>
            </a:r>
            <a:r>
              <a:rPr lang="fr-FR" dirty="0" smtClean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’</a:t>
            </a:r>
            <a:r>
              <a:rPr lang="fr-FR" dirty="0" smtClean="0">
                <a:solidFill>
                  <a:schemeClr val="tx1"/>
                </a:solidFill>
                <a:latin typeface="OpenDyslexicAlta" pitchFamily="50" charset="0"/>
                <a:ea typeface="Calibri" pitchFamily="34" charset="0"/>
                <a:cs typeface="Times New Roman" pitchFamily="18" charset="0"/>
              </a:rPr>
              <a:t>(rattraper) et l</a:t>
            </a:r>
            <a:r>
              <a:rPr lang="fr-FR" dirty="0" smtClean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’ </a:t>
            </a:r>
            <a:r>
              <a:rPr lang="fr-FR" dirty="0" smtClean="0">
                <a:solidFill>
                  <a:schemeClr val="tx1"/>
                </a:solidFill>
                <a:latin typeface="OpenDyslexicAlta" pitchFamily="50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fr-FR" dirty="0" smtClean="0">
                <a:solidFill>
                  <a:schemeClr val="tx1"/>
                </a:solidFill>
                <a:latin typeface="OpenDyslexicAlta" pitchFamily="50" charset="0"/>
                <a:ea typeface="Calibri" pitchFamily="34" charset="0"/>
                <a:cs typeface="Times New Roman" pitchFamily="18" charset="0"/>
              </a:rPr>
              <a:t>relancer) d</a:t>
            </a:r>
            <a:r>
              <a:rPr lang="fr-FR" dirty="0" smtClean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’</a:t>
            </a:r>
            <a:r>
              <a:rPr lang="fr-FR" dirty="0" smtClean="0">
                <a:solidFill>
                  <a:schemeClr val="tx1"/>
                </a:solidFill>
                <a:latin typeface="OpenDyslexicAlta" pitchFamily="50" charset="0"/>
                <a:ea typeface="Calibri" pitchFamily="34" charset="0"/>
                <a:cs typeface="Times New Roman" pitchFamily="18" charset="0"/>
              </a:rPr>
              <a:t>un petit coup de la pointe de son bâton. </a:t>
            </a:r>
            <a:r>
              <a:rPr lang="fr-FR" dirty="0" smtClean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À</a:t>
            </a:r>
            <a:r>
              <a:rPr lang="fr-FR" dirty="0" smtClean="0">
                <a:solidFill>
                  <a:schemeClr val="tx1"/>
                </a:solidFill>
                <a:latin typeface="OpenDyslexicAlta" pitchFamily="50" charset="0"/>
                <a:ea typeface="Calibri" pitchFamily="34" charset="0"/>
                <a:cs typeface="Times New Roman" pitchFamily="18" charset="0"/>
              </a:rPr>
              <a:t> partir de ce moment, Adrien et le cerceau (</a:t>
            </a:r>
            <a:r>
              <a:rPr lang="fr-FR" dirty="0" smtClean="0">
                <a:solidFill>
                  <a:schemeClr val="tx1"/>
                </a:solidFill>
                <a:latin typeface="OpenDyslexicAlta" pitchFamily="50" charset="0"/>
                <a:ea typeface="Calibri" pitchFamily="34" charset="0"/>
                <a:cs typeface="Times New Roman" pitchFamily="18" charset="0"/>
              </a:rPr>
              <a:t>courir</a:t>
            </a:r>
            <a:r>
              <a:rPr lang="fr-FR" dirty="0" smtClean="0">
                <a:solidFill>
                  <a:schemeClr val="tx1"/>
                </a:solidFill>
                <a:latin typeface="OpenDyslexicAlta" pitchFamily="50" charset="0"/>
                <a:ea typeface="Calibri" pitchFamily="34" charset="0"/>
                <a:cs typeface="Times New Roman" pitchFamily="18" charset="0"/>
              </a:rPr>
              <a:t>) l</a:t>
            </a:r>
            <a:r>
              <a:rPr lang="fr-FR" dirty="0" smtClean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’</a:t>
            </a:r>
            <a:r>
              <a:rPr lang="fr-FR" dirty="0" smtClean="0">
                <a:solidFill>
                  <a:schemeClr val="tx1"/>
                </a:solidFill>
                <a:latin typeface="OpenDyslexicAlta" pitchFamily="50" charset="0"/>
                <a:ea typeface="Calibri" pitchFamily="34" charset="0"/>
                <a:cs typeface="Times New Roman" pitchFamily="18" charset="0"/>
              </a:rPr>
              <a:t>un derri</a:t>
            </a:r>
            <a:r>
              <a:rPr lang="fr-FR" dirty="0" smtClean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è</a:t>
            </a:r>
            <a:r>
              <a:rPr lang="fr-FR" dirty="0" smtClean="0">
                <a:solidFill>
                  <a:schemeClr val="tx1"/>
                </a:solidFill>
                <a:latin typeface="OpenDyslexicAlta" pitchFamily="50" charset="0"/>
                <a:ea typeface="Calibri" pitchFamily="34" charset="0"/>
                <a:cs typeface="Times New Roman" pitchFamily="18" charset="0"/>
              </a:rPr>
              <a:t>re l</a:t>
            </a:r>
            <a:r>
              <a:rPr lang="fr-FR" dirty="0" smtClean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’</a:t>
            </a:r>
            <a:r>
              <a:rPr lang="fr-FR" dirty="0" smtClean="0">
                <a:solidFill>
                  <a:schemeClr val="tx1"/>
                </a:solidFill>
                <a:latin typeface="OpenDyslexicAlta" pitchFamily="50" charset="0"/>
                <a:ea typeface="Calibri" pitchFamily="34" charset="0"/>
                <a:cs typeface="Times New Roman" pitchFamily="18" charset="0"/>
              </a:rPr>
              <a:t>autre.</a:t>
            </a:r>
            <a:endParaRPr lang="fr-FR" sz="3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dirty="0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-53861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611560" y="1484784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>
            <a:off x="3131840" y="2132856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>
            <a:off x="6732240" y="2852936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>
            <a:off x="1763688" y="3501008"/>
            <a:ext cx="136815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>
            <a:off x="539552" y="4221088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>
            <a:off x="4788024" y="4941168"/>
            <a:ext cx="252028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8" name="ZoneTexte 17"/>
          <p:cNvSpPr txBox="1"/>
          <p:nvPr/>
        </p:nvSpPr>
        <p:spPr>
          <a:xfrm>
            <a:off x="1403648" y="1052736"/>
            <a:ext cx="144016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a descendu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3347864" y="1772816"/>
            <a:ext cx="129614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s’est placé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7236296" y="1772816"/>
            <a:ext cx="93610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a posé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6948264" y="2420888"/>
            <a:ext cx="108012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a donné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3131840" y="3140968"/>
            <a:ext cx="151216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s’est échappé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1547664" y="3861048"/>
            <a:ext cx="1296144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solidFill>
                  <a:srgbClr val="FF0000"/>
                </a:solidFill>
              </a:rPr>
              <a:t>a rattrapé</a:t>
            </a:r>
            <a:endParaRPr lang="fr-FR" sz="1600" dirty="0">
              <a:solidFill>
                <a:srgbClr val="FF0000"/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3419872" y="3861048"/>
            <a:ext cx="1152128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solidFill>
                  <a:srgbClr val="FF0000"/>
                </a:solidFill>
              </a:rPr>
              <a:t>a relancé</a:t>
            </a:r>
            <a:endParaRPr lang="fr-FR" sz="1600" dirty="0">
              <a:solidFill>
                <a:srgbClr val="FF0000"/>
              </a:solidFill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7308304" y="4581128"/>
            <a:ext cx="936104" cy="3231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500" dirty="0" smtClean="0">
                <a:solidFill>
                  <a:srgbClr val="FF0000"/>
                </a:solidFill>
              </a:rPr>
              <a:t>ont couru</a:t>
            </a:r>
            <a:endParaRPr lang="fr-FR" sz="15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644</TotalTime>
  <Words>1113</Words>
  <Application>Microsoft Office PowerPoint</Application>
  <PresentationFormat>Affichage à l'écran (4:3)</PresentationFormat>
  <Paragraphs>155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Marine Bonami</dc:creator>
  <cp:lastModifiedBy>Marine</cp:lastModifiedBy>
  <cp:revision>47</cp:revision>
  <dcterms:created xsi:type="dcterms:W3CDTF">2017-02-02T06:41:39Z</dcterms:created>
  <dcterms:modified xsi:type="dcterms:W3CDTF">2017-02-04T11:36:41Z</dcterms:modified>
</cp:coreProperties>
</file>