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0" r:id="rId5"/>
    <p:sldId id="263" r:id="rId6"/>
    <p:sldId id="264"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80A9EA98-53D4-4944-81E5-6E8A9F51EB9F}" type="datetimeFigureOut">
              <a:rPr lang="fr-FR" smtClean="0"/>
              <a:t>21/02/2017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10C4FF-6E4D-400C-89EE-E0AB2AC8E81C}" type="slidenum">
              <a:rPr lang="fr-FR" smtClean="0"/>
              <a:t>‹N°›</a:t>
            </a:fld>
            <a:endParaRPr lang="fr-FR"/>
          </a:p>
        </p:txBody>
      </p:sp>
    </p:spTree>
    <p:extLst>
      <p:ext uri="{BB962C8B-B14F-4D97-AF65-F5344CB8AC3E}">
        <p14:creationId xmlns:p14="http://schemas.microsoft.com/office/powerpoint/2010/main" val="25112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0A9EA98-53D4-4944-81E5-6E8A9F51EB9F}" type="datetimeFigureOut">
              <a:rPr lang="fr-FR" smtClean="0"/>
              <a:t>21/02/2017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10C4FF-6E4D-400C-89EE-E0AB2AC8E81C}" type="slidenum">
              <a:rPr lang="fr-FR" smtClean="0"/>
              <a:t>‹N°›</a:t>
            </a:fld>
            <a:endParaRPr lang="fr-FR"/>
          </a:p>
        </p:txBody>
      </p:sp>
    </p:spTree>
    <p:extLst>
      <p:ext uri="{BB962C8B-B14F-4D97-AF65-F5344CB8AC3E}">
        <p14:creationId xmlns:p14="http://schemas.microsoft.com/office/powerpoint/2010/main" val="1583346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0A9EA98-53D4-4944-81E5-6E8A9F51EB9F}" type="datetimeFigureOut">
              <a:rPr lang="fr-FR" smtClean="0"/>
              <a:t>21/02/2017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10C4FF-6E4D-400C-89EE-E0AB2AC8E81C}" type="slidenum">
              <a:rPr lang="fr-FR" smtClean="0"/>
              <a:t>‹N°›</a:t>
            </a:fld>
            <a:endParaRPr lang="fr-FR"/>
          </a:p>
        </p:txBody>
      </p:sp>
    </p:spTree>
    <p:extLst>
      <p:ext uri="{BB962C8B-B14F-4D97-AF65-F5344CB8AC3E}">
        <p14:creationId xmlns:p14="http://schemas.microsoft.com/office/powerpoint/2010/main" val="60834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0A9EA98-53D4-4944-81E5-6E8A9F51EB9F}" type="datetimeFigureOut">
              <a:rPr lang="fr-FR" smtClean="0"/>
              <a:t>21/02/2017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10C4FF-6E4D-400C-89EE-E0AB2AC8E81C}" type="slidenum">
              <a:rPr lang="fr-FR" smtClean="0"/>
              <a:t>‹N°›</a:t>
            </a:fld>
            <a:endParaRPr lang="fr-FR"/>
          </a:p>
        </p:txBody>
      </p:sp>
    </p:spTree>
    <p:extLst>
      <p:ext uri="{BB962C8B-B14F-4D97-AF65-F5344CB8AC3E}">
        <p14:creationId xmlns:p14="http://schemas.microsoft.com/office/powerpoint/2010/main" val="158231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80A9EA98-53D4-4944-81E5-6E8A9F51EB9F}" type="datetimeFigureOut">
              <a:rPr lang="fr-FR" smtClean="0"/>
              <a:t>21/02/2017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10C4FF-6E4D-400C-89EE-E0AB2AC8E81C}" type="slidenum">
              <a:rPr lang="fr-FR" smtClean="0"/>
              <a:t>‹N°›</a:t>
            </a:fld>
            <a:endParaRPr lang="fr-FR"/>
          </a:p>
        </p:txBody>
      </p:sp>
    </p:spTree>
    <p:extLst>
      <p:ext uri="{BB962C8B-B14F-4D97-AF65-F5344CB8AC3E}">
        <p14:creationId xmlns:p14="http://schemas.microsoft.com/office/powerpoint/2010/main" val="6158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0A9EA98-53D4-4944-81E5-6E8A9F51EB9F}" type="datetimeFigureOut">
              <a:rPr lang="fr-FR" smtClean="0"/>
              <a:t>21/02/2017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10C4FF-6E4D-400C-89EE-E0AB2AC8E81C}" type="slidenum">
              <a:rPr lang="fr-FR" smtClean="0"/>
              <a:t>‹N°›</a:t>
            </a:fld>
            <a:endParaRPr lang="fr-FR"/>
          </a:p>
        </p:txBody>
      </p:sp>
    </p:spTree>
    <p:extLst>
      <p:ext uri="{BB962C8B-B14F-4D97-AF65-F5344CB8AC3E}">
        <p14:creationId xmlns:p14="http://schemas.microsoft.com/office/powerpoint/2010/main" val="1212545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0A9EA98-53D4-4944-81E5-6E8A9F51EB9F}" type="datetimeFigureOut">
              <a:rPr lang="fr-FR" smtClean="0"/>
              <a:t>21/02/2017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910C4FF-6E4D-400C-89EE-E0AB2AC8E81C}" type="slidenum">
              <a:rPr lang="fr-FR" smtClean="0"/>
              <a:t>‹N°›</a:t>
            </a:fld>
            <a:endParaRPr lang="fr-FR"/>
          </a:p>
        </p:txBody>
      </p:sp>
    </p:spTree>
    <p:extLst>
      <p:ext uri="{BB962C8B-B14F-4D97-AF65-F5344CB8AC3E}">
        <p14:creationId xmlns:p14="http://schemas.microsoft.com/office/powerpoint/2010/main" val="3573104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0A9EA98-53D4-4944-81E5-6E8A9F51EB9F}" type="datetimeFigureOut">
              <a:rPr lang="fr-FR" smtClean="0"/>
              <a:t>21/02/2017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910C4FF-6E4D-400C-89EE-E0AB2AC8E81C}" type="slidenum">
              <a:rPr lang="fr-FR" smtClean="0"/>
              <a:t>‹N°›</a:t>
            </a:fld>
            <a:endParaRPr lang="fr-FR"/>
          </a:p>
        </p:txBody>
      </p:sp>
    </p:spTree>
    <p:extLst>
      <p:ext uri="{BB962C8B-B14F-4D97-AF65-F5344CB8AC3E}">
        <p14:creationId xmlns:p14="http://schemas.microsoft.com/office/powerpoint/2010/main" val="1977705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0A9EA98-53D4-4944-81E5-6E8A9F51EB9F}" type="datetimeFigureOut">
              <a:rPr lang="fr-FR" smtClean="0"/>
              <a:t>21/02/2017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910C4FF-6E4D-400C-89EE-E0AB2AC8E81C}" type="slidenum">
              <a:rPr lang="fr-FR" smtClean="0"/>
              <a:t>‹N°›</a:t>
            </a:fld>
            <a:endParaRPr lang="fr-FR"/>
          </a:p>
        </p:txBody>
      </p:sp>
    </p:spTree>
    <p:extLst>
      <p:ext uri="{BB962C8B-B14F-4D97-AF65-F5344CB8AC3E}">
        <p14:creationId xmlns:p14="http://schemas.microsoft.com/office/powerpoint/2010/main" val="108833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0A9EA98-53D4-4944-81E5-6E8A9F51EB9F}" type="datetimeFigureOut">
              <a:rPr lang="fr-FR" smtClean="0"/>
              <a:t>21/02/2017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10C4FF-6E4D-400C-89EE-E0AB2AC8E81C}" type="slidenum">
              <a:rPr lang="fr-FR" smtClean="0"/>
              <a:t>‹N°›</a:t>
            </a:fld>
            <a:endParaRPr lang="fr-FR"/>
          </a:p>
        </p:txBody>
      </p:sp>
    </p:spTree>
    <p:extLst>
      <p:ext uri="{BB962C8B-B14F-4D97-AF65-F5344CB8AC3E}">
        <p14:creationId xmlns:p14="http://schemas.microsoft.com/office/powerpoint/2010/main" val="525922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0A9EA98-53D4-4944-81E5-6E8A9F51EB9F}" type="datetimeFigureOut">
              <a:rPr lang="fr-FR" smtClean="0"/>
              <a:t>21/02/2017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10C4FF-6E4D-400C-89EE-E0AB2AC8E81C}" type="slidenum">
              <a:rPr lang="fr-FR" smtClean="0"/>
              <a:t>‹N°›</a:t>
            </a:fld>
            <a:endParaRPr lang="fr-FR"/>
          </a:p>
        </p:txBody>
      </p:sp>
    </p:spTree>
    <p:extLst>
      <p:ext uri="{BB962C8B-B14F-4D97-AF65-F5344CB8AC3E}">
        <p14:creationId xmlns:p14="http://schemas.microsoft.com/office/powerpoint/2010/main" val="84694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9EA98-53D4-4944-81E5-6E8A9F51EB9F}" type="datetimeFigureOut">
              <a:rPr lang="fr-FR" smtClean="0"/>
              <a:t>21/02/2017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0C4FF-6E4D-400C-89EE-E0AB2AC8E81C}" type="slidenum">
              <a:rPr lang="fr-FR" smtClean="0"/>
              <a:t>‹N°›</a:t>
            </a:fld>
            <a:endParaRPr lang="fr-FR"/>
          </a:p>
        </p:txBody>
      </p:sp>
    </p:spTree>
    <p:extLst>
      <p:ext uri="{BB962C8B-B14F-4D97-AF65-F5344CB8AC3E}">
        <p14:creationId xmlns:p14="http://schemas.microsoft.com/office/powerpoint/2010/main" val="2885261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a:t>LE PASSE-SIMPLE</a:t>
            </a:r>
          </a:p>
        </p:txBody>
      </p:sp>
      <p:sp>
        <p:nvSpPr>
          <p:cNvPr id="3" name="Sous-titre 2"/>
          <p:cNvSpPr>
            <a:spLocks noGrp="1"/>
          </p:cNvSpPr>
          <p:nvPr>
            <p:ph type="subTitle" idx="1"/>
          </p:nvPr>
        </p:nvSpPr>
        <p:spPr/>
        <p:txBody>
          <a:bodyPr/>
          <a:lstStyle/>
          <a:p>
            <a:r>
              <a:rPr lang="fr-FR" dirty="0"/>
              <a:t>DES VERBES ÊTRE, AVOIR</a:t>
            </a:r>
          </a:p>
          <a:p>
            <a:r>
              <a:rPr lang="fr-FR" dirty="0"/>
              <a:t>ET DES VERBES EN –IR, -RE, -DRE, -OIR</a:t>
            </a:r>
          </a:p>
        </p:txBody>
      </p:sp>
    </p:spTree>
    <p:extLst>
      <p:ext uri="{BB962C8B-B14F-4D97-AF65-F5344CB8AC3E}">
        <p14:creationId xmlns:p14="http://schemas.microsoft.com/office/powerpoint/2010/main" val="2174763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47198" y="907947"/>
            <a:ext cx="5036443" cy="923330"/>
          </a:xfrm>
          <a:prstGeom prst="rect">
            <a:avLst/>
          </a:prstGeom>
          <a:noFill/>
          <a:ln>
            <a:solidFill>
              <a:srgbClr val="00B050"/>
            </a:solidFill>
          </a:ln>
        </p:spPr>
        <p:txBody>
          <a:bodyPr wrap="none" lIns="91440" tIns="45720" rIns="91440" bIns="45720">
            <a:spAutoFit/>
          </a:bodyPr>
          <a:lstStyle/>
          <a:p>
            <a:pPr algn="ctr"/>
            <a:r>
              <a:rPr lang="fr-FR" sz="5400" b="1" cap="none" spc="0" dirty="0">
                <a:ln w="22225">
                  <a:solidFill>
                    <a:schemeClr val="accent2"/>
                  </a:solidFill>
                  <a:prstDash val="solid"/>
                </a:ln>
                <a:solidFill>
                  <a:srgbClr val="00B050"/>
                </a:solidFill>
                <a:effectLst/>
              </a:rPr>
              <a:t>LE PASSE-SIMPLE</a:t>
            </a:r>
          </a:p>
        </p:txBody>
      </p:sp>
      <p:cxnSp>
        <p:nvCxnSpPr>
          <p:cNvPr id="5" name="Connecteur droit avec flèche 4"/>
          <p:cNvCxnSpPr/>
          <p:nvPr/>
        </p:nvCxnSpPr>
        <p:spPr>
          <a:xfrm flipH="1">
            <a:off x="2297927" y="1892410"/>
            <a:ext cx="1256306" cy="114498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7" name="Connecteur droit avec flèche 6"/>
          <p:cNvCxnSpPr/>
          <p:nvPr/>
        </p:nvCxnSpPr>
        <p:spPr>
          <a:xfrm>
            <a:off x="8510546" y="1892410"/>
            <a:ext cx="490331" cy="152665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1" name="ZoneTexte 10"/>
          <p:cNvSpPr txBox="1"/>
          <p:nvPr/>
        </p:nvSpPr>
        <p:spPr>
          <a:xfrm>
            <a:off x="445273" y="3156668"/>
            <a:ext cx="3220278" cy="1200329"/>
          </a:xfrm>
          <a:prstGeom prst="rect">
            <a:avLst/>
          </a:prstGeom>
          <a:noFill/>
        </p:spPr>
        <p:txBody>
          <a:bodyPr wrap="square" rtlCol="0">
            <a:spAutoFit/>
          </a:bodyPr>
          <a:lstStyle/>
          <a:p>
            <a:r>
              <a:rPr lang="fr-FR" b="1" dirty="0">
                <a:solidFill>
                  <a:srgbClr val="00B050"/>
                </a:solidFill>
                <a:latin typeface="Comic Sans MS" panose="030F0702030302020204" pitchFamily="66" charset="0"/>
              </a:rPr>
              <a:t>C’est un temps du passé, qui comme le passé-composé est utilisé pour décrire des actions.</a:t>
            </a:r>
          </a:p>
        </p:txBody>
      </p:sp>
      <p:sp>
        <p:nvSpPr>
          <p:cNvPr id="12" name="ZoneTexte 11"/>
          <p:cNvSpPr txBox="1"/>
          <p:nvPr/>
        </p:nvSpPr>
        <p:spPr>
          <a:xfrm>
            <a:off x="7865172" y="3606491"/>
            <a:ext cx="3220278" cy="1200329"/>
          </a:xfrm>
          <a:prstGeom prst="rect">
            <a:avLst/>
          </a:prstGeom>
          <a:noFill/>
        </p:spPr>
        <p:txBody>
          <a:bodyPr wrap="square" rtlCol="0">
            <a:spAutoFit/>
          </a:bodyPr>
          <a:lstStyle/>
          <a:p>
            <a:r>
              <a:rPr lang="fr-FR" b="1" dirty="0">
                <a:solidFill>
                  <a:srgbClr val="00B050"/>
                </a:solidFill>
                <a:latin typeface="Comic Sans MS" panose="030F0702030302020204" pitchFamily="66" charset="0"/>
              </a:rPr>
              <a:t>Il est en couple avec l’IMPARFAIT, qui sert toujours à décrire (le décor…)</a:t>
            </a:r>
          </a:p>
        </p:txBody>
      </p:sp>
    </p:spTree>
    <p:extLst>
      <p:ext uri="{BB962C8B-B14F-4D97-AF65-F5344CB8AC3E}">
        <p14:creationId xmlns:p14="http://schemas.microsoft.com/office/powerpoint/2010/main" val="247649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1000" fill="hold"/>
                                        <p:tgtEl>
                                          <p:spTgt spid="12"/>
                                        </p:tgtEl>
                                        <p:attrNameLst>
                                          <p:attrName>ppt_w</p:attrName>
                                        </p:attrNameLst>
                                      </p:cBhvr>
                                      <p:tavLst>
                                        <p:tav tm="0">
                                          <p:val>
                                            <p:fltVal val="0"/>
                                          </p:val>
                                        </p:tav>
                                        <p:tav tm="100000">
                                          <p:val>
                                            <p:strVal val="#ppt_w"/>
                                          </p:val>
                                        </p:tav>
                                      </p:tavLst>
                                    </p:anim>
                                    <p:anim calcmode="lin" valueType="num">
                                      <p:cBhvr>
                                        <p:cTn id="19" dur="1000" fill="hold"/>
                                        <p:tgtEl>
                                          <p:spTgt spid="12"/>
                                        </p:tgtEl>
                                        <p:attrNameLst>
                                          <p:attrName>ppt_h</p:attrName>
                                        </p:attrNameLst>
                                      </p:cBhvr>
                                      <p:tavLst>
                                        <p:tav tm="0">
                                          <p:val>
                                            <p:fltVal val="0"/>
                                          </p:val>
                                        </p:tav>
                                        <p:tav tm="100000">
                                          <p:val>
                                            <p:strVal val="#ppt_h"/>
                                          </p:val>
                                        </p:tav>
                                      </p:tavLst>
                                    </p:anim>
                                    <p:anim calcmode="lin" valueType="num">
                                      <p:cBhvr>
                                        <p:cTn id="20" dur="1000" fill="hold"/>
                                        <p:tgtEl>
                                          <p:spTgt spid="12"/>
                                        </p:tgtEl>
                                        <p:attrNameLst>
                                          <p:attrName>style.rotation</p:attrName>
                                        </p:attrNameLst>
                                      </p:cBhvr>
                                      <p:tavLst>
                                        <p:tav tm="0">
                                          <p:val>
                                            <p:fltVal val="90"/>
                                          </p:val>
                                        </p:tav>
                                        <p:tav tm="100000">
                                          <p:val>
                                            <p:fltVal val="0"/>
                                          </p:val>
                                        </p:tav>
                                      </p:tavLst>
                                    </p:anim>
                                    <p:animEffect transition="in" filter="fade">
                                      <p:cBhvr>
                                        <p:cTn id="21" dur="10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2766" y="47388"/>
            <a:ext cx="7176407" cy="5909310"/>
          </a:xfrm>
          <a:prstGeom prst="rect">
            <a:avLst/>
          </a:prstGeom>
          <a:noFill/>
        </p:spPr>
        <p:txBody>
          <a:bodyPr wrap="square" rtlCol="0">
            <a:spAutoFit/>
          </a:bodyPr>
          <a:lstStyle/>
          <a:p>
            <a:r>
              <a:rPr lang="fr-FR" b="1" dirty="0"/>
              <a:t>Amadou repr</a:t>
            </a:r>
            <a:r>
              <a:rPr lang="fr-FR" b="1" dirty="0">
                <a:solidFill>
                  <a:srgbClr val="FF0000"/>
                </a:solidFill>
              </a:rPr>
              <a:t>i</a:t>
            </a:r>
            <a:r>
              <a:rPr lang="fr-FR" b="1" dirty="0"/>
              <a:t>t sa course.	</a:t>
            </a:r>
          </a:p>
          <a:p>
            <a:r>
              <a:rPr lang="fr-FR" b="1" dirty="0"/>
              <a:t>Il v</a:t>
            </a:r>
            <a:r>
              <a:rPr lang="fr-FR" b="1" dirty="0">
                <a:solidFill>
                  <a:srgbClr val="FF0000"/>
                </a:solidFill>
              </a:rPr>
              <a:t>i</a:t>
            </a:r>
            <a:r>
              <a:rPr lang="fr-FR" b="1" dirty="0"/>
              <a:t>t un oiseau de grande taille.</a:t>
            </a:r>
            <a:endParaRPr lang="fr-FR" dirty="0"/>
          </a:p>
          <a:p>
            <a:r>
              <a:rPr lang="fr-FR" b="1" dirty="0"/>
              <a:t>Il f</a:t>
            </a:r>
            <a:r>
              <a:rPr lang="fr-FR" b="1" dirty="0">
                <a:solidFill>
                  <a:srgbClr val="FF0000"/>
                </a:solidFill>
              </a:rPr>
              <a:t>i</a:t>
            </a:r>
            <a:r>
              <a:rPr lang="fr-FR" b="1" dirty="0"/>
              <a:t>t un bond et fléchit sous le poids de l’oiseau.	</a:t>
            </a:r>
          </a:p>
          <a:p>
            <a:r>
              <a:rPr lang="fr-FR" b="1" dirty="0"/>
              <a:t>Amadou et </a:t>
            </a:r>
            <a:r>
              <a:rPr lang="fr-FR" b="1" dirty="0" err="1"/>
              <a:t>Androu</a:t>
            </a:r>
            <a:r>
              <a:rPr lang="fr-FR" b="1" dirty="0"/>
              <a:t> reprirent leur course.</a:t>
            </a:r>
            <a:endParaRPr lang="fr-FR" dirty="0"/>
          </a:p>
          <a:p>
            <a:r>
              <a:rPr lang="fr-FR" b="1" dirty="0"/>
              <a:t>Ils virent un oiseau de grande taille.		</a:t>
            </a:r>
          </a:p>
          <a:p>
            <a:r>
              <a:rPr lang="fr-FR" b="1" dirty="0"/>
              <a:t>Ils firent un bond et fléchirent sous le poids de l’oiseau.</a:t>
            </a:r>
          </a:p>
          <a:p>
            <a:r>
              <a:rPr lang="fr-FR" b="1" dirty="0"/>
              <a:t>Il fit route.</a:t>
            </a:r>
            <a:endParaRPr lang="fr-FR" dirty="0"/>
          </a:p>
          <a:p>
            <a:r>
              <a:rPr lang="fr-FR" b="1" dirty="0"/>
              <a:t>Il p</a:t>
            </a:r>
            <a:r>
              <a:rPr lang="fr-FR" b="1" dirty="0">
                <a:solidFill>
                  <a:srgbClr val="FF0000"/>
                </a:solidFill>
              </a:rPr>
              <a:t>u</a:t>
            </a:r>
            <a:r>
              <a:rPr lang="fr-FR" b="1" dirty="0"/>
              <a:t>t enfin triompher.</a:t>
            </a:r>
            <a:endParaRPr lang="fr-FR" dirty="0"/>
          </a:p>
          <a:p>
            <a:r>
              <a:rPr lang="fr-FR" b="1" dirty="0"/>
              <a:t>La lune f</a:t>
            </a:r>
            <a:r>
              <a:rPr lang="fr-FR" b="1" dirty="0">
                <a:solidFill>
                  <a:srgbClr val="FF0000"/>
                </a:solidFill>
              </a:rPr>
              <a:t>u</a:t>
            </a:r>
            <a:r>
              <a:rPr lang="fr-FR" b="1" dirty="0"/>
              <a:t>t haute.			</a:t>
            </a:r>
          </a:p>
          <a:p>
            <a:r>
              <a:rPr lang="fr-FR" b="1" dirty="0"/>
              <a:t> Ils virent une maison.</a:t>
            </a:r>
            <a:endParaRPr lang="fr-FR" dirty="0"/>
          </a:p>
          <a:p>
            <a:r>
              <a:rPr lang="fr-FR" b="1" dirty="0"/>
              <a:t>Il vint dans l’entrée.</a:t>
            </a:r>
            <a:endParaRPr lang="fr-FR" dirty="0"/>
          </a:p>
          <a:p>
            <a:r>
              <a:rPr lang="fr-FR" b="1" dirty="0"/>
              <a:t>Il dit : …</a:t>
            </a:r>
            <a:endParaRPr lang="fr-FR" dirty="0"/>
          </a:p>
          <a:p>
            <a:r>
              <a:rPr lang="fr-FR" b="1" dirty="0" err="1"/>
              <a:t>Harp</a:t>
            </a:r>
            <a:r>
              <a:rPr lang="fr-FR" b="1" dirty="0"/>
              <a:t> voulut répondre.</a:t>
            </a:r>
            <a:endParaRPr lang="fr-FR" dirty="0"/>
          </a:p>
          <a:p>
            <a:r>
              <a:rPr lang="fr-FR" b="1" dirty="0"/>
              <a:t>Il fut étonné.</a:t>
            </a:r>
            <a:endParaRPr lang="fr-FR" dirty="0"/>
          </a:p>
          <a:p>
            <a:r>
              <a:rPr lang="fr-FR" b="1" dirty="0" err="1"/>
              <a:t>Harp</a:t>
            </a:r>
            <a:r>
              <a:rPr lang="fr-FR" b="1" dirty="0"/>
              <a:t> put mieux les voir.</a:t>
            </a:r>
            <a:endParaRPr lang="fr-FR" dirty="0"/>
          </a:p>
          <a:p>
            <a:r>
              <a:rPr lang="fr-FR" b="1" dirty="0"/>
              <a:t>Ils v</a:t>
            </a:r>
            <a:r>
              <a:rPr lang="fr-FR" b="1" dirty="0">
                <a:solidFill>
                  <a:srgbClr val="FF0000"/>
                </a:solidFill>
              </a:rPr>
              <a:t>in</a:t>
            </a:r>
            <a:r>
              <a:rPr lang="fr-FR" b="1" dirty="0"/>
              <a:t>rent dans l’entrée.</a:t>
            </a:r>
            <a:endParaRPr lang="fr-FR" dirty="0"/>
          </a:p>
          <a:p>
            <a:r>
              <a:rPr lang="fr-FR" b="1" dirty="0"/>
              <a:t>Ils dirent </a:t>
            </a:r>
            <a:endParaRPr lang="fr-FR" dirty="0"/>
          </a:p>
          <a:p>
            <a:endParaRPr lang="fr-FR" dirty="0"/>
          </a:p>
          <a:p>
            <a:endParaRPr lang="fr-FR" dirty="0"/>
          </a:p>
          <a:p>
            <a:endParaRPr lang="fr-FR" dirty="0"/>
          </a:p>
          <a:p>
            <a:endParaRPr lang="fr-FR" dirty="0"/>
          </a:p>
        </p:txBody>
      </p:sp>
      <p:sp>
        <p:nvSpPr>
          <p:cNvPr id="9" name="ZoneTexte 8"/>
          <p:cNvSpPr txBox="1"/>
          <p:nvPr/>
        </p:nvSpPr>
        <p:spPr>
          <a:xfrm>
            <a:off x="8045341" y="310603"/>
            <a:ext cx="1869621" cy="369332"/>
          </a:xfrm>
          <a:prstGeom prst="rect">
            <a:avLst/>
          </a:prstGeom>
          <a:noFill/>
        </p:spPr>
        <p:txBody>
          <a:bodyPr wrap="square" rtlCol="0">
            <a:spAutoFit/>
          </a:bodyPr>
          <a:lstStyle/>
          <a:p>
            <a:pPr algn="ctr"/>
            <a:r>
              <a:rPr lang="fr-FR" b="1" dirty="0">
                <a:latin typeface="Comic Sans MS" panose="030F0702030302020204" pitchFamily="66" charset="0"/>
              </a:rPr>
              <a:t>voir</a:t>
            </a:r>
            <a:endParaRPr lang="fr-FR" b="1" dirty="0">
              <a:solidFill>
                <a:srgbClr val="FF0000"/>
              </a:solidFill>
              <a:latin typeface="Comic Sans MS" panose="030F0702030302020204" pitchFamily="66" charset="0"/>
            </a:endParaRPr>
          </a:p>
        </p:txBody>
      </p:sp>
      <p:sp>
        <p:nvSpPr>
          <p:cNvPr id="11" name="ZoneTexte 10"/>
          <p:cNvSpPr txBox="1"/>
          <p:nvPr/>
        </p:nvSpPr>
        <p:spPr>
          <a:xfrm>
            <a:off x="8063415" y="589525"/>
            <a:ext cx="1869621" cy="369332"/>
          </a:xfrm>
          <a:prstGeom prst="rect">
            <a:avLst/>
          </a:prstGeom>
          <a:noFill/>
        </p:spPr>
        <p:txBody>
          <a:bodyPr wrap="square" rtlCol="0">
            <a:spAutoFit/>
          </a:bodyPr>
          <a:lstStyle/>
          <a:p>
            <a:pPr algn="ctr"/>
            <a:r>
              <a:rPr lang="fr-FR" b="1" dirty="0">
                <a:latin typeface="Comic Sans MS" panose="030F0702030302020204" pitchFamily="66" charset="0"/>
              </a:rPr>
              <a:t>faire</a:t>
            </a:r>
            <a:endParaRPr lang="fr-FR" b="1" dirty="0">
              <a:solidFill>
                <a:srgbClr val="FF0000"/>
              </a:solidFill>
              <a:latin typeface="Comic Sans MS" panose="030F0702030302020204" pitchFamily="66" charset="0"/>
            </a:endParaRPr>
          </a:p>
        </p:txBody>
      </p:sp>
      <p:sp>
        <p:nvSpPr>
          <p:cNvPr id="12" name="ZoneTexte 11"/>
          <p:cNvSpPr txBox="1"/>
          <p:nvPr/>
        </p:nvSpPr>
        <p:spPr>
          <a:xfrm>
            <a:off x="8156580" y="1461684"/>
            <a:ext cx="1869621" cy="369332"/>
          </a:xfrm>
          <a:prstGeom prst="rect">
            <a:avLst/>
          </a:prstGeom>
          <a:noFill/>
        </p:spPr>
        <p:txBody>
          <a:bodyPr wrap="square" rtlCol="0">
            <a:spAutoFit/>
          </a:bodyPr>
          <a:lstStyle/>
          <a:p>
            <a:pPr algn="ctr"/>
            <a:r>
              <a:rPr lang="fr-FR" b="1" dirty="0">
                <a:latin typeface="Comic Sans MS" panose="030F0702030302020204" pitchFamily="66" charset="0"/>
              </a:rPr>
              <a:t>venir</a:t>
            </a:r>
            <a:endParaRPr lang="fr-FR" b="1" dirty="0">
              <a:solidFill>
                <a:srgbClr val="FF0000"/>
              </a:solidFill>
              <a:latin typeface="Comic Sans MS" panose="030F0702030302020204" pitchFamily="66" charset="0"/>
            </a:endParaRPr>
          </a:p>
        </p:txBody>
      </p:sp>
      <p:cxnSp>
        <p:nvCxnSpPr>
          <p:cNvPr id="15" name="Connecteur droit 14"/>
          <p:cNvCxnSpPr>
            <a:cxnSpLocks/>
          </p:cNvCxnSpPr>
          <p:nvPr/>
        </p:nvCxnSpPr>
        <p:spPr>
          <a:xfrm>
            <a:off x="1031420" y="359652"/>
            <a:ext cx="487279" cy="2571"/>
          </a:xfrm>
          <a:prstGeom prst="line">
            <a:avLst/>
          </a:prstGeom>
        </p:spPr>
        <p:style>
          <a:lnRef idx="3">
            <a:schemeClr val="accent2"/>
          </a:lnRef>
          <a:fillRef idx="0">
            <a:schemeClr val="accent2"/>
          </a:fillRef>
          <a:effectRef idx="2">
            <a:schemeClr val="accent2"/>
          </a:effectRef>
          <a:fontRef idx="minor">
            <a:schemeClr val="tx1"/>
          </a:fontRef>
        </p:style>
      </p:cxnSp>
      <p:cxnSp>
        <p:nvCxnSpPr>
          <p:cNvPr id="18" name="Connecteur droit 17"/>
          <p:cNvCxnSpPr>
            <a:cxnSpLocks/>
          </p:cNvCxnSpPr>
          <p:nvPr/>
        </p:nvCxnSpPr>
        <p:spPr>
          <a:xfrm flipV="1">
            <a:off x="338094" y="630223"/>
            <a:ext cx="266205" cy="11175"/>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Connecteur droit 20"/>
          <p:cNvCxnSpPr>
            <a:cxnSpLocks/>
          </p:cNvCxnSpPr>
          <p:nvPr/>
        </p:nvCxnSpPr>
        <p:spPr>
          <a:xfrm>
            <a:off x="361948" y="891144"/>
            <a:ext cx="242351"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23" name="Connecteur droit 22"/>
          <p:cNvCxnSpPr>
            <a:cxnSpLocks/>
          </p:cNvCxnSpPr>
          <p:nvPr/>
        </p:nvCxnSpPr>
        <p:spPr>
          <a:xfrm flipV="1">
            <a:off x="2106338" y="1164217"/>
            <a:ext cx="668667" cy="8391"/>
          </a:xfrm>
          <a:prstGeom prst="line">
            <a:avLst/>
          </a:prstGeom>
        </p:spPr>
        <p:style>
          <a:lnRef idx="3">
            <a:schemeClr val="accent2"/>
          </a:lnRef>
          <a:fillRef idx="0">
            <a:schemeClr val="accent2"/>
          </a:fillRef>
          <a:effectRef idx="2">
            <a:schemeClr val="accent2"/>
          </a:effectRef>
          <a:fontRef idx="minor">
            <a:schemeClr val="tx1"/>
          </a:fontRef>
        </p:style>
      </p:cxnSp>
      <p:cxnSp>
        <p:nvCxnSpPr>
          <p:cNvPr id="25" name="Connecteur droit 24"/>
          <p:cNvCxnSpPr>
            <a:cxnSpLocks/>
          </p:cNvCxnSpPr>
          <p:nvPr/>
        </p:nvCxnSpPr>
        <p:spPr>
          <a:xfrm>
            <a:off x="324639" y="1435474"/>
            <a:ext cx="678777" cy="26210"/>
          </a:xfrm>
          <a:prstGeom prst="line">
            <a:avLst/>
          </a:prstGeom>
        </p:spPr>
        <p:style>
          <a:lnRef idx="3">
            <a:schemeClr val="accent2"/>
          </a:lnRef>
          <a:fillRef idx="0">
            <a:schemeClr val="accent2"/>
          </a:fillRef>
          <a:effectRef idx="2">
            <a:schemeClr val="accent2"/>
          </a:effectRef>
          <a:fontRef idx="minor">
            <a:schemeClr val="tx1"/>
          </a:fontRef>
        </p:style>
      </p:cxnSp>
      <p:cxnSp>
        <p:nvCxnSpPr>
          <p:cNvPr id="27" name="Connecteur droit 26"/>
          <p:cNvCxnSpPr>
            <a:cxnSpLocks/>
          </p:cNvCxnSpPr>
          <p:nvPr/>
        </p:nvCxnSpPr>
        <p:spPr>
          <a:xfrm flipV="1">
            <a:off x="349928" y="1754570"/>
            <a:ext cx="681492" cy="5721"/>
          </a:xfrm>
          <a:prstGeom prst="line">
            <a:avLst/>
          </a:prstGeom>
        </p:spPr>
        <p:style>
          <a:lnRef idx="3">
            <a:schemeClr val="accent2"/>
          </a:lnRef>
          <a:fillRef idx="0">
            <a:schemeClr val="accent2"/>
          </a:fillRef>
          <a:effectRef idx="2">
            <a:schemeClr val="accent2"/>
          </a:effectRef>
          <a:fontRef idx="minor">
            <a:schemeClr val="tx1"/>
          </a:fontRef>
        </p:style>
      </p:cxnSp>
      <p:cxnSp>
        <p:nvCxnSpPr>
          <p:cNvPr id="29" name="Connecteur droit 28"/>
          <p:cNvCxnSpPr>
            <a:cxnSpLocks/>
          </p:cNvCxnSpPr>
          <p:nvPr/>
        </p:nvCxnSpPr>
        <p:spPr>
          <a:xfrm>
            <a:off x="2080082" y="1754009"/>
            <a:ext cx="924282" cy="561"/>
          </a:xfrm>
          <a:prstGeom prst="line">
            <a:avLst/>
          </a:prstGeom>
        </p:spPr>
        <p:style>
          <a:lnRef idx="3">
            <a:schemeClr val="accent2"/>
          </a:lnRef>
          <a:fillRef idx="0">
            <a:schemeClr val="accent2"/>
          </a:fillRef>
          <a:effectRef idx="2">
            <a:schemeClr val="accent2"/>
          </a:effectRef>
          <a:fontRef idx="minor">
            <a:schemeClr val="tx1"/>
          </a:fontRef>
        </p:style>
      </p:cxnSp>
      <p:cxnSp>
        <p:nvCxnSpPr>
          <p:cNvPr id="41" name="Connecteur droit 40"/>
          <p:cNvCxnSpPr>
            <a:cxnSpLocks/>
          </p:cNvCxnSpPr>
          <p:nvPr/>
        </p:nvCxnSpPr>
        <p:spPr>
          <a:xfrm>
            <a:off x="333632" y="1977749"/>
            <a:ext cx="270667"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43" name="Connecteur droit 42"/>
          <p:cNvCxnSpPr>
            <a:cxnSpLocks/>
          </p:cNvCxnSpPr>
          <p:nvPr/>
        </p:nvCxnSpPr>
        <p:spPr>
          <a:xfrm flipV="1">
            <a:off x="342108" y="2255760"/>
            <a:ext cx="348566" cy="10920"/>
          </a:xfrm>
          <a:prstGeom prst="line">
            <a:avLst/>
          </a:prstGeom>
        </p:spPr>
        <p:style>
          <a:lnRef idx="3">
            <a:schemeClr val="accent2"/>
          </a:lnRef>
          <a:fillRef idx="0">
            <a:schemeClr val="accent2"/>
          </a:fillRef>
          <a:effectRef idx="2">
            <a:schemeClr val="accent2"/>
          </a:effectRef>
          <a:fontRef idx="minor">
            <a:schemeClr val="tx1"/>
          </a:fontRef>
        </p:style>
      </p:cxnSp>
      <p:cxnSp>
        <p:nvCxnSpPr>
          <p:cNvPr id="47" name="Connecteur droit 46"/>
          <p:cNvCxnSpPr>
            <a:cxnSpLocks/>
          </p:cNvCxnSpPr>
          <p:nvPr/>
        </p:nvCxnSpPr>
        <p:spPr>
          <a:xfrm>
            <a:off x="851191" y="2554317"/>
            <a:ext cx="398511"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50" name="Connecteur droit 49"/>
          <p:cNvCxnSpPr>
            <a:cxnSpLocks/>
          </p:cNvCxnSpPr>
          <p:nvPr/>
        </p:nvCxnSpPr>
        <p:spPr>
          <a:xfrm flipV="1">
            <a:off x="361948" y="2812074"/>
            <a:ext cx="735401" cy="10371"/>
          </a:xfrm>
          <a:prstGeom prst="line">
            <a:avLst/>
          </a:prstGeom>
        </p:spPr>
        <p:style>
          <a:lnRef idx="3">
            <a:schemeClr val="accent2"/>
          </a:lnRef>
          <a:fillRef idx="0">
            <a:schemeClr val="accent2"/>
          </a:fillRef>
          <a:effectRef idx="2">
            <a:schemeClr val="accent2"/>
          </a:effectRef>
          <a:fontRef idx="minor">
            <a:schemeClr val="tx1"/>
          </a:fontRef>
        </p:style>
      </p:cxnSp>
      <p:cxnSp>
        <p:nvCxnSpPr>
          <p:cNvPr id="52" name="Connecteur droit 51"/>
          <p:cNvCxnSpPr>
            <a:cxnSpLocks/>
          </p:cNvCxnSpPr>
          <p:nvPr/>
        </p:nvCxnSpPr>
        <p:spPr>
          <a:xfrm flipV="1">
            <a:off x="324639" y="3096238"/>
            <a:ext cx="405009" cy="8439"/>
          </a:xfrm>
          <a:prstGeom prst="line">
            <a:avLst/>
          </a:prstGeom>
        </p:spPr>
        <p:style>
          <a:lnRef idx="3">
            <a:schemeClr val="accent2"/>
          </a:lnRef>
          <a:fillRef idx="0">
            <a:schemeClr val="accent2"/>
          </a:fillRef>
          <a:effectRef idx="2">
            <a:schemeClr val="accent2"/>
          </a:effectRef>
          <a:fontRef idx="minor">
            <a:schemeClr val="tx1"/>
          </a:fontRef>
        </p:style>
      </p:cxnSp>
      <p:cxnSp>
        <p:nvCxnSpPr>
          <p:cNvPr id="61" name="Connecteur droit 60"/>
          <p:cNvCxnSpPr>
            <a:cxnSpLocks/>
          </p:cNvCxnSpPr>
          <p:nvPr/>
        </p:nvCxnSpPr>
        <p:spPr>
          <a:xfrm flipV="1">
            <a:off x="347443" y="3403760"/>
            <a:ext cx="316584" cy="10334"/>
          </a:xfrm>
          <a:prstGeom prst="line">
            <a:avLst/>
          </a:prstGeom>
        </p:spPr>
        <p:style>
          <a:lnRef idx="3">
            <a:schemeClr val="accent2"/>
          </a:lnRef>
          <a:fillRef idx="0">
            <a:schemeClr val="accent2"/>
          </a:fillRef>
          <a:effectRef idx="2">
            <a:schemeClr val="accent2"/>
          </a:effectRef>
          <a:fontRef idx="minor">
            <a:schemeClr val="tx1"/>
          </a:fontRef>
        </p:style>
      </p:cxnSp>
      <p:cxnSp>
        <p:nvCxnSpPr>
          <p:cNvPr id="69" name="Connecteur droit 68"/>
          <p:cNvCxnSpPr>
            <a:cxnSpLocks/>
          </p:cNvCxnSpPr>
          <p:nvPr/>
        </p:nvCxnSpPr>
        <p:spPr>
          <a:xfrm flipV="1">
            <a:off x="689881" y="3672806"/>
            <a:ext cx="585178" cy="11720"/>
          </a:xfrm>
          <a:prstGeom prst="line">
            <a:avLst/>
          </a:prstGeom>
        </p:spPr>
        <p:style>
          <a:lnRef idx="3">
            <a:schemeClr val="accent2"/>
          </a:lnRef>
          <a:fillRef idx="0">
            <a:schemeClr val="accent2"/>
          </a:fillRef>
          <a:effectRef idx="2">
            <a:schemeClr val="accent2"/>
          </a:effectRef>
          <a:fontRef idx="minor">
            <a:schemeClr val="tx1"/>
          </a:fontRef>
        </p:style>
      </p:cxnSp>
      <p:sp>
        <p:nvSpPr>
          <p:cNvPr id="89" name="ZoneTexte 88"/>
          <p:cNvSpPr txBox="1"/>
          <p:nvPr/>
        </p:nvSpPr>
        <p:spPr>
          <a:xfrm>
            <a:off x="8088765" y="6328"/>
            <a:ext cx="1869621" cy="369332"/>
          </a:xfrm>
          <a:prstGeom prst="rect">
            <a:avLst/>
          </a:prstGeom>
          <a:noFill/>
        </p:spPr>
        <p:txBody>
          <a:bodyPr wrap="square" rtlCol="0">
            <a:spAutoFit/>
          </a:bodyPr>
          <a:lstStyle/>
          <a:p>
            <a:pPr algn="ctr"/>
            <a:r>
              <a:rPr lang="fr-FR" b="1" dirty="0">
                <a:solidFill>
                  <a:srgbClr val="FF0000"/>
                </a:solidFill>
                <a:latin typeface="Comic Sans MS" panose="030F0702030302020204" pitchFamily="66" charset="0"/>
              </a:rPr>
              <a:t>reprendre</a:t>
            </a:r>
          </a:p>
        </p:txBody>
      </p:sp>
      <p:sp>
        <p:nvSpPr>
          <p:cNvPr id="91" name="ZoneTexte 90"/>
          <p:cNvSpPr txBox="1"/>
          <p:nvPr/>
        </p:nvSpPr>
        <p:spPr>
          <a:xfrm>
            <a:off x="8088763" y="891144"/>
            <a:ext cx="1869621" cy="369332"/>
          </a:xfrm>
          <a:prstGeom prst="rect">
            <a:avLst/>
          </a:prstGeom>
          <a:noFill/>
        </p:spPr>
        <p:txBody>
          <a:bodyPr wrap="square" rtlCol="0">
            <a:spAutoFit/>
          </a:bodyPr>
          <a:lstStyle/>
          <a:p>
            <a:pPr algn="ctr"/>
            <a:r>
              <a:rPr lang="fr-FR" b="1" dirty="0">
                <a:latin typeface="Comic Sans MS" panose="030F0702030302020204" pitchFamily="66" charset="0"/>
              </a:rPr>
              <a:t>fléchir</a:t>
            </a:r>
            <a:endParaRPr lang="fr-FR" b="1" dirty="0">
              <a:solidFill>
                <a:srgbClr val="FF0000"/>
              </a:solidFill>
              <a:latin typeface="Comic Sans MS" panose="030F0702030302020204" pitchFamily="66" charset="0"/>
            </a:endParaRPr>
          </a:p>
        </p:txBody>
      </p:sp>
      <p:sp>
        <p:nvSpPr>
          <p:cNvPr id="93" name="ZoneTexte 92"/>
          <p:cNvSpPr txBox="1"/>
          <p:nvPr/>
        </p:nvSpPr>
        <p:spPr>
          <a:xfrm>
            <a:off x="8221674" y="1778745"/>
            <a:ext cx="1869621" cy="369332"/>
          </a:xfrm>
          <a:prstGeom prst="rect">
            <a:avLst/>
          </a:prstGeom>
          <a:noFill/>
        </p:spPr>
        <p:txBody>
          <a:bodyPr wrap="square" rtlCol="0">
            <a:spAutoFit/>
          </a:bodyPr>
          <a:lstStyle/>
          <a:p>
            <a:pPr algn="ctr"/>
            <a:r>
              <a:rPr lang="fr-FR" b="1" dirty="0">
                <a:latin typeface="Comic Sans MS" panose="030F0702030302020204" pitchFamily="66" charset="0"/>
              </a:rPr>
              <a:t>dire</a:t>
            </a:r>
            <a:endParaRPr lang="fr-FR" b="1" dirty="0">
              <a:solidFill>
                <a:srgbClr val="FF0000"/>
              </a:solidFill>
              <a:latin typeface="Comic Sans MS" panose="030F0702030302020204" pitchFamily="66" charset="0"/>
            </a:endParaRPr>
          </a:p>
        </p:txBody>
      </p:sp>
      <p:sp>
        <p:nvSpPr>
          <p:cNvPr id="94" name="ZoneTexte 93"/>
          <p:cNvSpPr txBox="1"/>
          <p:nvPr/>
        </p:nvSpPr>
        <p:spPr>
          <a:xfrm>
            <a:off x="8156579" y="2779177"/>
            <a:ext cx="1869621" cy="369332"/>
          </a:xfrm>
          <a:prstGeom prst="rect">
            <a:avLst/>
          </a:prstGeom>
          <a:noFill/>
        </p:spPr>
        <p:txBody>
          <a:bodyPr wrap="square" rtlCol="0">
            <a:spAutoFit/>
          </a:bodyPr>
          <a:lstStyle/>
          <a:p>
            <a:pPr algn="ctr"/>
            <a:r>
              <a:rPr lang="fr-FR" b="1" dirty="0">
                <a:latin typeface="Comic Sans MS" panose="030F0702030302020204" pitchFamily="66" charset="0"/>
              </a:rPr>
              <a:t>saut</a:t>
            </a:r>
            <a:r>
              <a:rPr lang="fr-FR" b="1" dirty="0">
                <a:solidFill>
                  <a:srgbClr val="FF0000"/>
                </a:solidFill>
                <a:latin typeface="Comic Sans MS" panose="030F0702030302020204" pitchFamily="66" charset="0"/>
              </a:rPr>
              <a:t>er</a:t>
            </a:r>
          </a:p>
        </p:txBody>
      </p:sp>
      <p:sp>
        <p:nvSpPr>
          <p:cNvPr id="95" name="ZoneTexte 94"/>
          <p:cNvSpPr txBox="1"/>
          <p:nvPr/>
        </p:nvSpPr>
        <p:spPr>
          <a:xfrm>
            <a:off x="8103163" y="1164217"/>
            <a:ext cx="1869621" cy="369332"/>
          </a:xfrm>
          <a:prstGeom prst="rect">
            <a:avLst/>
          </a:prstGeom>
          <a:noFill/>
        </p:spPr>
        <p:txBody>
          <a:bodyPr wrap="square" rtlCol="0">
            <a:spAutoFit/>
          </a:bodyPr>
          <a:lstStyle/>
          <a:p>
            <a:pPr algn="ctr"/>
            <a:r>
              <a:rPr lang="fr-FR" b="1" dirty="0">
                <a:latin typeface="Comic Sans MS" panose="030F0702030302020204" pitchFamily="66" charset="0"/>
              </a:rPr>
              <a:t>être</a:t>
            </a:r>
            <a:endParaRPr lang="fr-FR" b="1" dirty="0">
              <a:solidFill>
                <a:srgbClr val="FF0000"/>
              </a:solidFill>
              <a:latin typeface="Comic Sans MS" panose="030F0702030302020204" pitchFamily="66" charset="0"/>
            </a:endParaRPr>
          </a:p>
        </p:txBody>
      </p:sp>
      <p:sp>
        <p:nvSpPr>
          <p:cNvPr id="97" name="ZoneTexte 96"/>
          <p:cNvSpPr txBox="1"/>
          <p:nvPr/>
        </p:nvSpPr>
        <p:spPr>
          <a:xfrm>
            <a:off x="8224793" y="2059529"/>
            <a:ext cx="1869621" cy="369332"/>
          </a:xfrm>
          <a:prstGeom prst="rect">
            <a:avLst/>
          </a:prstGeom>
          <a:noFill/>
        </p:spPr>
        <p:txBody>
          <a:bodyPr wrap="square" rtlCol="0">
            <a:spAutoFit/>
          </a:bodyPr>
          <a:lstStyle/>
          <a:p>
            <a:pPr algn="ctr"/>
            <a:r>
              <a:rPr lang="fr-FR" b="1" dirty="0">
                <a:latin typeface="Comic Sans MS" panose="030F0702030302020204" pitchFamily="66" charset="0"/>
              </a:rPr>
              <a:t>vouloir</a:t>
            </a:r>
            <a:endParaRPr lang="fr-FR" b="1" dirty="0">
              <a:solidFill>
                <a:srgbClr val="FF0000"/>
              </a:solidFill>
              <a:latin typeface="Comic Sans MS" panose="030F0702030302020204" pitchFamily="66" charset="0"/>
            </a:endParaRPr>
          </a:p>
        </p:txBody>
      </p:sp>
      <p:sp>
        <p:nvSpPr>
          <p:cNvPr id="100" name="ZoneTexte 99"/>
          <p:cNvSpPr txBox="1"/>
          <p:nvPr/>
        </p:nvSpPr>
        <p:spPr>
          <a:xfrm>
            <a:off x="8045340" y="3096238"/>
            <a:ext cx="1869621" cy="369332"/>
          </a:xfrm>
          <a:prstGeom prst="rect">
            <a:avLst/>
          </a:prstGeom>
          <a:noFill/>
        </p:spPr>
        <p:txBody>
          <a:bodyPr wrap="square" rtlCol="0">
            <a:spAutoFit/>
          </a:bodyPr>
          <a:lstStyle/>
          <a:p>
            <a:pPr algn="ctr"/>
            <a:r>
              <a:rPr lang="fr-FR" b="1" dirty="0">
                <a:latin typeface="Comic Sans MS" panose="030F0702030302020204" pitchFamily="66" charset="0"/>
              </a:rPr>
              <a:t>écras</a:t>
            </a:r>
            <a:r>
              <a:rPr lang="fr-FR" b="1" dirty="0">
                <a:solidFill>
                  <a:srgbClr val="FF0000"/>
                </a:solidFill>
                <a:latin typeface="Comic Sans MS" panose="030F0702030302020204" pitchFamily="66" charset="0"/>
              </a:rPr>
              <a:t>er</a:t>
            </a:r>
          </a:p>
        </p:txBody>
      </p:sp>
      <p:sp>
        <p:nvSpPr>
          <p:cNvPr id="101" name="ZoneTexte 100"/>
          <p:cNvSpPr txBox="1"/>
          <p:nvPr/>
        </p:nvSpPr>
        <p:spPr>
          <a:xfrm>
            <a:off x="8213602" y="2369651"/>
            <a:ext cx="1869621" cy="369332"/>
          </a:xfrm>
          <a:prstGeom prst="rect">
            <a:avLst/>
          </a:prstGeom>
          <a:noFill/>
        </p:spPr>
        <p:txBody>
          <a:bodyPr wrap="square" rtlCol="0">
            <a:spAutoFit/>
          </a:bodyPr>
          <a:lstStyle/>
          <a:p>
            <a:pPr algn="ctr"/>
            <a:r>
              <a:rPr lang="fr-FR" b="1" dirty="0">
                <a:latin typeface="Comic Sans MS" panose="030F0702030302020204" pitchFamily="66" charset="0"/>
              </a:rPr>
              <a:t>pouvoir</a:t>
            </a:r>
            <a:endParaRPr lang="fr-FR" b="1" dirty="0">
              <a:solidFill>
                <a:srgbClr val="FF0000"/>
              </a:solidFill>
              <a:latin typeface="Comic Sans MS" panose="030F0702030302020204" pitchFamily="66" charset="0"/>
            </a:endParaRPr>
          </a:p>
        </p:txBody>
      </p:sp>
      <p:graphicFrame>
        <p:nvGraphicFramePr>
          <p:cNvPr id="108" name="Tableau 107"/>
          <p:cNvGraphicFramePr>
            <a:graphicFrameLocks noGrp="1"/>
          </p:cNvGraphicFramePr>
          <p:nvPr>
            <p:extLst>
              <p:ext uri="{D42A27DB-BD31-4B8C-83A1-F6EECF244321}">
                <p14:modId xmlns:p14="http://schemas.microsoft.com/office/powerpoint/2010/main" val="2462590313"/>
              </p:ext>
            </p:extLst>
          </p:nvPr>
        </p:nvGraphicFramePr>
        <p:xfrm>
          <a:off x="7286415" y="4341412"/>
          <a:ext cx="3423620" cy="2333203"/>
        </p:xfrm>
        <a:graphic>
          <a:graphicData uri="http://schemas.openxmlformats.org/drawingml/2006/table">
            <a:tbl>
              <a:tblPr firstRow="1" bandRow="1">
                <a:tableStyleId>{5C22544A-7EE6-4342-B048-85BDC9FD1C3A}</a:tableStyleId>
              </a:tblPr>
              <a:tblGrid>
                <a:gridCol w="1780291">
                  <a:extLst>
                    <a:ext uri="{9D8B030D-6E8A-4147-A177-3AD203B41FA5}">
                      <a16:colId xmlns:a16="http://schemas.microsoft.com/office/drawing/2014/main" val="327478146"/>
                    </a:ext>
                  </a:extLst>
                </a:gridCol>
                <a:gridCol w="1643329">
                  <a:extLst>
                    <a:ext uri="{9D8B030D-6E8A-4147-A177-3AD203B41FA5}">
                      <a16:colId xmlns:a16="http://schemas.microsoft.com/office/drawing/2014/main" val="4088133965"/>
                    </a:ext>
                  </a:extLst>
                </a:gridCol>
              </a:tblGrid>
              <a:tr h="1180097">
                <a:tc>
                  <a:txBody>
                    <a:bodyPr/>
                    <a:lstStyle/>
                    <a:p>
                      <a:r>
                        <a:rPr lang="fr-FR" sz="2000" dirty="0">
                          <a:latin typeface="Chinacat" panose="00000400000000000000" pitchFamily="2" charset="0"/>
                        </a:rPr>
                        <a:t>Il, elle, on</a:t>
                      </a:r>
                    </a:p>
                  </a:txBody>
                  <a:tcPr/>
                </a:tc>
                <a:tc>
                  <a:txBody>
                    <a:bodyPr/>
                    <a:lstStyle/>
                    <a:p>
                      <a:r>
                        <a:rPr lang="fr-FR" sz="2000" dirty="0">
                          <a:latin typeface="Chinacat" panose="00000400000000000000" pitchFamily="2" charset="0"/>
                        </a:rPr>
                        <a:t>-</a:t>
                      </a:r>
                      <a:r>
                        <a:rPr lang="fr-FR" sz="2000" dirty="0">
                          <a:solidFill>
                            <a:srgbClr val="FF0000"/>
                          </a:solidFill>
                          <a:latin typeface="Chinacat" panose="00000400000000000000" pitchFamily="2" charset="0"/>
                        </a:rPr>
                        <a:t>t</a:t>
                      </a:r>
                    </a:p>
                    <a:p>
                      <a:endParaRPr lang="fr-FR" sz="2000" dirty="0">
                        <a:latin typeface="Chinacat" panose="00000400000000000000" pitchFamily="2" charset="0"/>
                      </a:endParaRPr>
                    </a:p>
                  </a:txBody>
                  <a:tcPr/>
                </a:tc>
                <a:extLst>
                  <a:ext uri="{0D108BD9-81ED-4DB2-BD59-A6C34878D82A}">
                    <a16:rowId xmlns:a16="http://schemas.microsoft.com/office/drawing/2014/main" val="1506902163"/>
                  </a:ext>
                </a:extLst>
              </a:tr>
              <a:tr h="1153106">
                <a:tc>
                  <a:txBody>
                    <a:bodyPr/>
                    <a:lstStyle/>
                    <a:p>
                      <a:r>
                        <a:rPr lang="fr-FR" sz="2000" dirty="0">
                          <a:latin typeface="Chinacat" panose="00000400000000000000" pitchFamily="2" charset="0"/>
                        </a:rPr>
                        <a:t>Ils, elles</a:t>
                      </a:r>
                    </a:p>
                  </a:txBody>
                  <a:tcPr/>
                </a:tc>
                <a:tc>
                  <a:txBody>
                    <a:bodyPr/>
                    <a:lstStyle/>
                    <a:p>
                      <a:r>
                        <a:rPr lang="fr-FR" sz="2000" dirty="0">
                          <a:latin typeface="Chinacat" panose="00000400000000000000" pitchFamily="2" charset="0"/>
                        </a:rPr>
                        <a:t>_</a:t>
                      </a:r>
                      <a:r>
                        <a:rPr lang="fr-FR" sz="2000" dirty="0" err="1">
                          <a:solidFill>
                            <a:srgbClr val="FF0000"/>
                          </a:solidFill>
                          <a:latin typeface="Chinacat" panose="00000400000000000000" pitchFamily="2" charset="0"/>
                        </a:rPr>
                        <a:t>rent</a:t>
                      </a:r>
                      <a:endParaRPr lang="fr-FR" sz="2000" dirty="0">
                        <a:solidFill>
                          <a:srgbClr val="FF0000"/>
                        </a:solidFill>
                        <a:latin typeface="Chinacat" panose="00000400000000000000" pitchFamily="2" charset="0"/>
                      </a:endParaRPr>
                    </a:p>
                  </a:txBody>
                  <a:tcPr/>
                </a:tc>
                <a:extLst>
                  <a:ext uri="{0D108BD9-81ED-4DB2-BD59-A6C34878D82A}">
                    <a16:rowId xmlns:a16="http://schemas.microsoft.com/office/drawing/2014/main" val="2504141862"/>
                  </a:ext>
                </a:extLst>
              </a:tr>
            </a:tbl>
          </a:graphicData>
        </a:graphic>
      </p:graphicFrame>
      <p:cxnSp>
        <p:nvCxnSpPr>
          <p:cNvPr id="44" name="Connecteur droit 43"/>
          <p:cNvCxnSpPr>
            <a:cxnSpLocks/>
          </p:cNvCxnSpPr>
          <p:nvPr/>
        </p:nvCxnSpPr>
        <p:spPr>
          <a:xfrm flipV="1">
            <a:off x="406591" y="3940933"/>
            <a:ext cx="257436" cy="16908"/>
          </a:xfrm>
          <a:prstGeom prst="line">
            <a:avLst/>
          </a:prstGeom>
        </p:spPr>
        <p:style>
          <a:lnRef idx="3">
            <a:schemeClr val="accent2"/>
          </a:lnRef>
          <a:fillRef idx="0">
            <a:schemeClr val="accent2"/>
          </a:fillRef>
          <a:effectRef idx="2">
            <a:schemeClr val="accent2"/>
          </a:effectRef>
          <a:fontRef idx="minor">
            <a:schemeClr val="tx1"/>
          </a:fontRef>
        </p:style>
      </p:cxnSp>
      <p:cxnSp>
        <p:nvCxnSpPr>
          <p:cNvPr id="45" name="Connecteur droit 44"/>
          <p:cNvCxnSpPr>
            <a:cxnSpLocks/>
          </p:cNvCxnSpPr>
          <p:nvPr/>
        </p:nvCxnSpPr>
        <p:spPr>
          <a:xfrm flipV="1">
            <a:off x="738831" y="4198136"/>
            <a:ext cx="264585" cy="11720"/>
          </a:xfrm>
          <a:prstGeom prst="line">
            <a:avLst/>
          </a:prstGeom>
        </p:spPr>
        <p:style>
          <a:lnRef idx="3">
            <a:schemeClr val="accent2"/>
          </a:lnRef>
          <a:fillRef idx="0">
            <a:schemeClr val="accent2"/>
          </a:fillRef>
          <a:effectRef idx="2">
            <a:schemeClr val="accent2"/>
          </a:effectRef>
          <a:fontRef idx="minor">
            <a:schemeClr val="tx1"/>
          </a:fontRef>
        </p:style>
      </p:cxnSp>
      <p:cxnSp>
        <p:nvCxnSpPr>
          <p:cNvPr id="48" name="Connecteur droit 47"/>
          <p:cNvCxnSpPr>
            <a:cxnSpLocks/>
          </p:cNvCxnSpPr>
          <p:nvPr/>
        </p:nvCxnSpPr>
        <p:spPr>
          <a:xfrm flipV="1">
            <a:off x="397292" y="4459731"/>
            <a:ext cx="585178" cy="11720"/>
          </a:xfrm>
          <a:prstGeom prst="line">
            <a:avLst/>
          </a:prstGeom>
        </p:spPr>
        <p:style>
          <a:lnRef idx="3">
            <a:schemeClr val="accent2"/>
          </a:lnRef>
          <a:fillRef idx="0">
            <a:schemeClr val="accent2"/>
          </a:fillRef>
          <a:effectRef idx="2">
            <a:schemeClr val="accent2"/>
          </a:effectRef>
          <a:fontRef idx="minor">
            <a:schemeClr val="tx1"/>
          </a:fontRef>
        </p:style>
      </p:cxnSp>
      <p:cxnSp>
        <p:nvCxnSpPr>
          <p:cNvPr id="49" name="Connecteur droit 48"/>
          <p:cNvCxnSpPr>
            <a:cxnSpLocks/>
          </p:cNvCxnSpPr>
          <p:nvPr/>
        </p:nvCxnSpPr>
        <p:spPr>
          <a:xfrm flipV="1">
            <a:off x="333632" y="4785030"/>
            <a:ext cx="585178" cy="1172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8550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6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0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nodeType="clickEffect">
                                  <p:stCondLst>
                                    <p:cond delay="0"/>
                                  </p:stCondLst>
                                  <p:childTnLst>
                                    <p:set>
                                      <p:cBhvr>
                                        <p:cTn id="106" dur="1" fill="hold">
                                          <p:stCondLst>
                                            <p:cond delay="0"/>
                                          </p:stCondLst>
                                        </p:cTn>
                                        <p:tgtEl>
                                          <p:spTgt spid="108"/>
                                        </p:tgtEl>
                                        <p:attrNameLst>
                                          <p:attrName>style.visibility</p:attrName>
                                        </p:attrNameLst>
                                      </p:cBhvr>
                                      <p:to>
                                        <p:strVal val="visible"/>
                                      </p:to>
                                    </p:set>
                                    <p:anim calcmode="lin" valueType="num">
                                      <p:cBhvr>
                                        <p:cTn id="107" dur="1000" fill="hold"/>
                                        <p:tgtEl>
                                          <p:spTgt spid="108"/>
                                        </p:tgtEl>
                                        <p:attrNameLst>
                                          <p:attrName>ppt_w</p:attrName>
                                        </p:attrNameLst>
                                      </p:cBhvr>
                                      <p:tavLst>
                                        <p:tav tm="0">
                                          <p:val>
                                            <p:fltVal val="0"/>
                                          </p:val>
                                        </p:tav>
                                        <p:tav tm="100000">
                                          <p:val>
                                            <p:strVal val="#ppt_w"/>
                                          </p:val>
                                        </p:tav>
                                      </p:tavLst>
                                    </p:anim>
                                    <p:anim calcmode="lin" valueType="num">
                                      <p:cBhvr>
                                        <p:cTn id="108" dur="1000" fill="hold"/>
                                        <p:tgtEl>
                                          <p:spTgt spid="108"/>
                                        </p:tgtEl>
                                        <p:attrNameLst>
                                          <p:attrName>ppt_h</p:attrName>
                                        </p:attrNameLst>
                                      </p:cBhvr>
                                      <p:tavLst>
                                        <p:tav tm="0">
                                          <p:val>
                                            <p:fltVal val="0"/>
                                          </p:val>
                                        </p:tav>
                                        <p:tav tm="100000">
                                          <p:val>
                                            <p:strVal val="#ppt_h"/>
                                          </p:val>
                                        </p:tav>
                                      </p:tavLst>
                                    </p:anim>
                                    <p:anim calcmode="lin" valueType="num">
                                      <p:cBhvr>
                                        <p:cTn id="109" dur="1000" fill="hold"/>
                                        <p:tgtEl>
                                          <p:spTgt spid="108"/>
                                        </p:tgtEl>
                                        <p:attrNameLst>
                                          <p:attrName>style.rotation</p:attrName>
                                        </p:attrNameLst>
                                      </p:cBhvr>
                                      <p:tavLst>
                                        <p:tav tm="0">
                                          <p:val>
                                            <p:fltVal val="90"/>
                                          </p:val>
                                        </p:tav>
                                        <p:tav tm="100000">
                                          <p:val>
                                            <p:fltVal val="0"/>
                                          </p:val>
                                        </p:tav>
                                      </p:tavLst>
                                    </p:anim>
                                    <p:animEffect transition="in" filter="fade">
                                      <p:cBhvr>
                                        <p:cTn id="110" dur="1000"/>
                                        <p:tgtEl>
                                          <p:spTgt spid="108"/>
                                        </p:tgtEl>
                                      </p:cBhvr>
                                    </p:animEffec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4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4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48"/>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89" grpId="0"/>
      <p:bldP spid="91" grpId="0"/>
      <p:bldP spid="93" grpId="0"/>
      <p:bldP spid="94" grpId="0"/>
      <p:bldP spid="95" grpId="0"/>
      <p:bldP spid="97" grpId="0"/>
      <p:bldP spid="100" grpId="0"/>
      <p:bldP spid="1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6135" y="250257"/>
            <a:ext cx="11280808" cy="3416320"/>
          </a:xfrm>
          <a:prstGeom prst="rect">
            <a:avLst/>
          </a:prstGeom>
          <a:noFill/>
        </p:spPr>
        <p:txBody>
          <a:bodyPr wrap="square" rtlCol="0">
            <a:spAutoFit/>
          </a:bodyPr>
          <a:lstStyle/>
          <a:p>
            <a:r>
              <a:rPr lang="fr-FR" b="1" dirty="0"/>
              <a:t>Conjugue au passé-simple les verbes qui sont au passé-composé.</a:t>
            </a:r>
            <a:endParaRPr lang="fr-FR" i="1" dirty="0"/>
          </a:p>
          <a:p>
            <a:pPr>
              <a:lnSpc>
                <a:spcPct val="250000"/>
              </a:lnSpc>
            </a:pPr>
            <a:r>
              <a:rPr lang="fr-FR" i="1" dirty="0"/>
              <a:t>Les ouvriers ont posé un pipeline de l’autre côté de la baie. Ensuite, ils ont construit une jetée au-dessus du pipeline. Pendant tout ce temps, un scaphandrier a surveillé la lise en place des pieux. J’ai jeté ce scaphandrier. Pendant tout un mois, j’ai nagé au fond de la baie. Un jour, le bateau </a:t>
            </a:r>
            <a:r>
              <a:rPr lang="fr-FR" i="1" dirty="0" err="1"/>
              <a:t>pontennier</a:t>
            </a:r>
            <a:r>
              <a:rPr lang="fr-FR" i="1" dirty="0"/>
              <a:t> a pris feu. Le bateau et son chargement ont disparu par 25 mètres de fond.</a:t>
            </a:r>
            <a:endParaRPr lang="fr-FR" dirty="0"/>
          </a:p>
          <a:p>
            <a:endParaRPr lang="fr-FR" dirty="0"/>
          </a:p>
        </p:txBody>
      </p:sp>
      <p:sp>
        <p:nvSpPr>
          <p:cNvPr id="6" name="ZoneTexte 5"/>
          <p:cNvSpPr txBox="1"/>
          <p:nvPr/>
        </p:nvSpPr>
        <p:spPr>
          <a:xfrm>
            <a:off x="356135" y="3397204"/>
            <a:ext cx="11280808" cy="2446824"/>
          </a:xfrm>
          <a:prstGeom prst="rect">
            <a:avLst/>
          </a:prstGeom>
          <a:noFill/>
        </p:spPr>
        <p:txBody>
          <a:bodyPr wrap="square" rtlCol="0">
            <a:spAutoFit/>
          </a:bodyPr>
          <a:lstStyle/>
          <a:p>
            <a:r>
              <a:rPr lang="fr-FR" b="1" dirty="0"/>
              <a:t>Transpose au passé-simple.</a:t>
            </a:r>
            <a:endParaRPr lang="fr-FR" dirty="0"/>
          </a:p>
          <a:p>
            <a:pPr>
              <a:lnSpc>
                <a:spcPct val="250000"/>
              </a:lnSpc>
            </a:pPr>
            <a:r>
              <a:rPr lang="fr-FR" i="1" dirty="0"/>
              <a:t>Rani jette un coup d’œil dans la jarre. Enroulé sur son nid de plumes, le crotale dresse sa queue… Alors le garçon fait entendre un petit claquement de langue et approche la main. Le serpent se calme, renonçant à faire sonner ses grelots. On entend alors un rugissement de tigre, venant de l’autre côté de l’immense jardin.</a:t>
            </a:r>
            <a:endParaRPr lang="fr-FR" dirty="0"/>
          </a:p>
        </p:txBody>
      </p:sp>
      <p:sp>
        <p:nvSpPr>
          <p:cNvPr id="11" name="ZoneTexte 10"/>
          <p:cNvSpPr txBox="1"/>
          <p:nvPr/>
        </p:nvSpPr>
        <p:spPr>
          <a:xfrm>
            <a:off x="1184745" y="1105231"/>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posèrent</a:t>
            </a:r>
          </a:p>
        </p:txBody>
      </p:sp>
      <p:sp>
        <p:nvSpPr>
          <p:cNvPr id="12" name="ZoneTexte 11"/>
          <p:cNvSpPr txBox="1"/>
          <p:nvPr/>
        </p:nvSpPr>
        <p:spPr>
          <a:xfrm>
            <a:off x="6512118" y="1080929"/>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construisirent</a:t>
            </a:r>
          </a:p>
        </p:txBody>
      </p:sp>
      <p:sp>
        <p:nvSpPr>
          <p:cNvPr id="13" name="ZoneTexte 12"/>
          <p:cNvSpPr txBox="1"/>
          <p:nvPr/>
        </p:nvSpPr>
        <p:spPr>
          <a:xfrm>
            <a:off x="4806563" y="1757153"/>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surveilla</a:t>
            </a:r>
          </a:p>
        </p:txBody>
      </p:sp>
      <p:sp>
        <p:nvSpPr>
          <p:cNvPr id="14" name="ZoneTexte 13"/>
          <p:cNvSpPr txBox="1"/>
          <p:nvPr/>
        </p:nvSpPr>
        <p:spPr>
          <a:xfrm>
            <a:off x="7588892" y="1840449"/>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jeta</a:t>
            </a:r>
          </a:p>
        </p:txBody>
      </p:sp>
      <p:sp>
        <p:nvSpPr>
          <p:cNvPr id="15" name="ZoneTexte 14"/>
          <p:cNvSpPr txBox="1"/>
          <p:nvPr/>
        </p:nvSpPr>
        <p:spPr>
          <a:xfrm>
            <a:off x="1041621" y="2493165"/>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nagea</a:t>
            </a:r>
          </a:p>
        </p:txBody>
      </p:sp>
      <p:sp>
        <p:nvSpPr>
          <p:cNvPr id="16" name="ZoneTexte 15"/>
          <p:cNvSpPr txBox="1"/>
          <p:nvPr/>
        </p:nvSpPr>
        <p:spPr>
          <a:xfrm>
            <a:off x="5817424" y="2551812"/>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prit</a:t>
            </a:r>
          </a:p>
        </p:txBody>
      </p:sp>
      <p:sp>
        <p:nvSpPr>
          <p:cNvPr id="17" name="ZoneTexte 16"/>
          <p:cNvSpPr txBox="1"/>
          <p:nvPr/>
        </p:nvSpPr>
        <p:spPr>
          <a:xfrm>
            <a:off x="9777174" y="2597883"/>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disparurent</a:t>
            </a:r>
          </a:p>
        </p:txBody>
      </p:sp>
      <p:sp>
        <p:nvSpPr>
          <p:cNvPr id="18" name="ZoneTexte 17"/>
          <p:cNvSpPr txBox="1"/>
          <p:nvPr/>
        </p:nvSpPr>
        <p:spPr>
          <a:xfrm>
            <a:off x="648238" y="4251284"/>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jeta</a:t>
            </a:r>
          </a:p>
        </p:txBody>
      </p:sp>
      <p:sp>
        <p:nvSpPr>
          <p:cNvPr id="19" name="ZoneTexte 18"/>
          <p:cNvSpPr txBox="1"/>
          <p:nvPr/>
        </p:nvSpPr>
        <p:spPr>
          <a:xfrm>
            <a:off x="7464807" y="4207514"/>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dressa</a:t>
            </a:r>
          </a:p>
        </p:txBody>
      </p:sp>
      <p:sp>
        <p:nvSpPr>
          <p:cNvPr id="20" name="ZoneTexte 19"/>
          <p:cNvSpPr txBox="1"/>
          <p:nvPr/>
        </p:nvSpPr>
        <p:spPr>
          <a:xfrm>
            <a:off x="10357619" y="4210918"/>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fit</a:t>
            </a:r>
          </a:p>
        </p:txBody>
      </p:sp>
      <p:sp>
        <p:nvSpPr>
          <p:cNvPr id="21" name="ZoneTexte 20"/>
          <p:cNvSpPr txBox="1"/>
          <p:nvPr/>
        </p:nvSpPr>
        <p:spPr>
          <a:xfrm>
            <a:off x="4532243" y="4975271"/>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approcha</a:t>
            </a:r>
          </a:p>
        </p:txBody>
      </p:sp>
      <p:sp>
        <p:nvSpPr>
          <p:cNvPr id="22" name="ZoneTexte 21"/>
          <p:cNvSpPr txBox="1"/>
          <p:nvPr/>
        </p:nvSpPr>
        <p:spPr>
          <a:xfrm>
            <a:off x="7047435" y="5051457"/>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calma</a:t>
            </a:r>
          </a:p>
        </p:txBody>
      </p:sp>
      <p:sp>
        <p:nvSpPr>
          <p:cNvPr id="24" name="ZoneTexte 23"/>
          <p:cNvSpPr txBox="1"/>
          <p:nvPr/>
        </p:nvSpPr>
        <p:spPr>
          <a:xfrm>
            <a:off x="421418" y="5659362"/>
            <a:ext cx="3220280"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entendit</a:t>
            </a:r>
          </a:p>
        </p:txBody>
      </p:sp>
    </p:spTree>
    <p:extLst>
      <p:ext uri="{BB962C8B-B14F-4D97-AF65-F5344CB8AC3E}">
        <p14:creationId xmlns:p14="http://schemas.microsoft.com/office/powerpoint/2010/main" val="327869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P spid="12" grpId="0"/>
      <p:bldP spid="13" grpId="0"/>
      <p:bldP spid="14" grpId="0"/>
      <p:bldP spid="15" grpId="0"/>
      <p:bldP spid="16" grpId="0"/>
      <p:bldP spid="17" grpId="0"/>
      <p:bldP spid="18" grpId="0"/>
      <p:bldP spid="19" grpId="0"/>
      <p:bldP spid="20" grpId="0"/>
      <p:bldP spid="21" grpId="0"/>
      <p:bldP spid="22"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8671" y="87083"/>
            <a:ext cx="11280808" cy="3416320"/>
          </a:xfrm>
          <a:prstGeom prst="rect">
            <a:avLst/>
          </a:prstGeom>
          <a:noFill/>
        </p:spPr>
        <p:txBody>
          <a:bodyPr wrap="square" rtlCol="0">
            <a:spAutoFit/>
          </a:bodyPr>
          <a:lstStyle/>
          <a:p>
            <a:r>
              <a:rPr lang="fr-FR" b="1" dirty="0"/>
              <a:t>Transpose ce texte au passé-simple, les verbes en gras sont à écrire à l’imparfait.</a:t>
            </a:r>
            <a:endParaRPr lang="fr-FR" i="1" dirty="0"/>
          </a:p>
          <a:p>
            <a:pPr>
              <a:lnSpc>
                <a:spcPct val="250000"/>
              </a:lnSpc>
            </a:pPr>
            <a:r>
              <a:rPr lang="fr-FR" i="1" dirty="0"/>
              <a:t>Le match </a:t>
            </a:r>
            <a:r>
              <a:rPr lang="fr-FR" b="1" i="1" dirty="0"/>
              <a:t>dure</a:t>
            </a:r>
            <a:r>
              <a:rPr lang="fr-FR" i="1" dirty="0"/>
              <a:t> depuis plus d’une heure et demie. Tout à coup, Zidane pousse son adversaire et peut s’élancer. Il déborde sur la gauche et voit Henry qui est tout seul. Il lui passe le ballon et fait semblant de filer sur la gauche. Il change de direction et se retrouve tout seul au milieu de la surface de réparation. Personne ne vient le marquer. Il prend son élan et reçoit le ballon sur la tête. Il a juste à le pousser dans le but. La France </a:t>
            </a:r>
            <a:r>
              <a:rPr lang="fr-FR" b="1" i="1" dirty="0"/>
              <a:t>est</a:t>
            </a:r>
            <a:r>
              <a:rPr lang="fr-FR" i="1" dirty="0"/>
              <a:t> qualifiée.</a:t>
            </a:r>
            <a:endParaRPr lang="fr-FR" dirty="0"/>
          </a:p>
          <a:p>
            <a:endParaRPr lang="fr-FR" dirty="0"/>
          </a:p>
        </p:txBody>
      </p:sp>
      <p:sp>
        <p:nvSpPr>
          <p:cNvPr id="11" name="ZoneTexte 10"/>
          <p:cNvSpPr txBox="1"/>
          <p:nvPr/>
        </p:nvSpPr>
        <p:spPr>
          <a:xfrm>
            <a:off x="984808" y="942649"/>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durait</a:t>
            </a:r>
          </a:p>
        </p:txBody>
      </p:sp>
      <p:sp>
        <p:nvSpPr>
          <p:cNvPr id="12" name="ZoneTexte 11"/>
          <p:cNvSpPr txBox="1"/>
          <p:nvPr/>
        </p:nvSpPr>
        <p:spPr>
          <a:xfrm>
            <a:off x="6591631" y="895642"/>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poussa</a:t>
            </a:r>
          </a:p>
        </p:txBody>
      </p:sp>
      <p:sp>
        <p:nvSpPr>
          <p:cNvPr id="13" name="ZoneTexte 12"/>
          <p:cNvSpPr txBox="1"/>
          <p:nvPr/>
        </p:nvSpPr>
        <p:spPr>
          <a:xfrm>
            <a:off x="8648088" y="942649"/>
            <a:ext cx="734451"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put</a:t>
            </a:r>
          </a:p>
        </p:txBody>
      </p:sp>
      <p:sp>
        <p:nvSpPr>
          <p:cNvPr id="14" name="ZoneTexte 13"/>
          <p:cNvSpPr txBox="1"/>
          <p:nvPr/>
        </p:nvSpPr>
        <p:spPr>
          <a:xfrm>
            <a:off x="10393140" y="948882"/>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déborda</a:t>
            </a:r>
          </a:p>
        </p:txBody>
      </p:sp>
      <p:sp>
        <p:nvSpPr>
          <p:cNvPr id="15" name="ZoneTexte 14"/>
          <p:cNvSpPr txBox="1"/>
          <p:nvPr/>
        </p:nvSpPr>
        <p:spPr>
          <a:xfrm>
            <a:off x="1678179" y="1650367"/>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vit</a:t>
            </a:r>
          </a:p>
        </p:txBody>
      </p:sp>
      <p:sp>
        <p:nvSpPr>
          <p:cNvPr id="16" name="ZoneTexte 15"/>
          <p:cNvSpPr txBox="1"/>
          <p:nvPr/>
        </p:nvSpPr>
        <p:spPr>
          <a:xfrm>
            <a:off x="2937130" y="1648649"/>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était</a:t>
            </a:r>
          </a:p>
        </p:txBody>
      </p:sp>
      <p:sp>
        <p:nvSpPr>
          <p:cNvPr id="17" name="ZoneTexte 16"/>
          <p:cNvSpPr txBox="1"/>
          <p:nvPr/>
        </p:nvSpPr>
        <p:spPr>
          <a:xfrm>
            <a:off x="4753866" y="1653637"/>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passa</a:t>
            </a:r>
          </a:p>
        </p:txBody>
      </p:sp>
      <p:sp>
        <p:nvSpPr>
          <p:cNvPr id="18" name="ZoneTexte 17"/>
          <p:cNvSpPr txBox="1"/>
          <p:nvPr/>
        </p:nvSpPr>
        <p:spPr>
          <a:xfrm>
            <a:off x="6471654" y="1672011"/>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fit</a:t>
            </a:r>
          </a:p>
        </p:txBody>
      </p:sp>
      <p:sp>
        <p:nvSpPr>
          <p:cNvPr id="19" name="ZoneTexte 18"/>
          <p:cNvSpPr txBox="1"/>
          <p:nvPr/>
        </p:nvSpPr>
        <p:spPr>
          <a:xfrm>
            <a:off x="9631611" y="1610577"/>
            <a:ext cx="1204900"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changea</a:t>
            </a:r>
          </a:p>
        </p:txBody>
      </p:sp>
      <p:sp>
        <p:nvSpPr>
          <p:cNvPr id="20" name="ZoneTexte 19"/>
          <p:cNvSpPr txBox="1"/>
          <p:nvPr/>
        </p:nvSpPr>
        <p:spPr>
          <a:xfrm>
            <a:off x="1343012" y="2343261"/>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Se retrouva</a:t>
            </a:r>
          </a:p>
        </p:txBody>
      </p:sp>
      <p:sp>
        <p:nvSpPr>
          <p:cNvPr id="21" name="ZoneTexte 20"/>
          <p:cNvSpPr txBox="1"/>
          <p:nvPr/>
        </p:nvSpPr>
        <p:spPr>
          <a:xfrm>
            <a:off x="7728186" y="2298108"/>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vint</a:t>
            </a:r>
          </a:p>
        </p:txBody>
      </p:sp>
      <p:sp>
        <p:nvSpPr>
          <p:cNvPr id="22" name="ZoneTexte 21"/>
          <p:cNvSpPr txBox="1"/>
          <p:nvPr/>
        </p:nvSpPr>
        <p:spPr>
          <a:xfrm>
            <a:off x="9708061" y="2351348"/>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prit</a:t>
            </a:r>
          </a:p>
        </p:txBody>
      </p:sp>
      <p:sp>
        <p:nvSpPr>
          <p:cNvPr id="24" name="ZoneTexte 23"/>
          <p:cNvSpPr txBox="1"/>
          <p:nvPr/>
        </p:nvSpPr>
        <p:spPr>
          <a:xfrm>
            <a:off x="526774" y="3098791"/>
            <a:ext cx="1143453"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reçut</a:t>
            </a:r>
          </a:p>
        </p:txBody>
      </p:sp>
      <p:sp>
        <p:nvSpPr>
          <p:cNvPr id="23" name="ZoneTexte 22"/>
          <p:cNvSpPr txBox="1"/>
          <p:nvPr/>
        </p:nvSpPr>
        <p:spPr>
          <a:xfrm>
            <a:off x="205060" y="3441680"/>
            <a:ext cx="11280808" cy="2723823"/>
          </a:xfrm>
          <a:prstGeom prst="rect">
            <a:avLst/>
          </a:prstGeom>
          <a:noFill/>
        </p:spPr>
        <p:txBody>
          <a:bodyPr wrap="square" rtlCol="0">
            <a:spAutoFit/>
          </a:bodyPr>
          <a:lstStyle/>
          <a:p>
            <a:r>
              <a:rPr lang="fr-FR" b="1" dirty="0"/>
              <a:t>Ecris au temps du passé qui convient (imparfait ou passé-simple).</a:t>
            </a:r>
            <a:endParaRPr lang="fr-FR" i="1" dirty="0"/>
          </a:p>
          <a:p>
            <a:pPr>
              <a:lnSpc>
                <a:spcPct val="250000"/>
              </a:lnSpc>
            </a:pPr>
            <a:r>
              <a:rPr lang="fr-FR" i="1" dirty="0"/>
              <a:t>Premier flocon (venir) de hisser le corps de l’animal sur le tronc de l’arbre lorsque le précieux couteau (tomber) dans le torrent. Ce (être) un instant de panique effroyable. Le garçon (vouloir) plonger mais le courant (être) beaucoup trop violent. Il (courir) longtemps le long du torrent, mais il ne (voir) rien.</a:t>
            </a:r>
            <a:endParaRPr lang="fr-FR" dirty="0"/>
          </a:p>
          <a:p>
            <a:endParaRPr lang="fr-FR" dirty="0"/>
          </a:p>
        </p:txBody>
      </p:sp>
      <p:sp>
        <p:nvSpPr>
          <p:cNvPr id="25" name="ZoneTexte 24"/>
          <p:cNvSpPr txBox="1"/>
          <p:nvPr/>
        </p:nvSpPr>
        <p:spPr>
          <a:xfrm>
            <a:off x="2937130" y="3036155"/>
            <a:ext cx="1143453"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eut</a:t>
            </a:r>
          </a:p>
        </p:txBody>
      </p:sp>
      <p:sp>
        <p:nvSpPr>
          <p:cNvPr id="26" name="ZoneTexte 25"/>
          <p:cNvSpPr txBox="1"/>
          <p:nvPr/>
        </p:nvSpPr>
        <p:spPr>
          <a:xfrm>
            <a:off x="6889864" y="3002208"/>
            <a:ext cx="1143453"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était</a:t>
            </a:r>
          </a:p>
        </p:txBody>
      </p:sp>
      <p:sp>
        <p:nvSpPr>
          <p:cNvPr id="27" name="ZoneTexte 26"/>
          <p:cNvSpPr txBox="1"/>
          <p:nvPr/>
        </p:nvSpPr>
        <p:spPr>
          <a:xfrm>
            <a:off x="1524663" y="4314737"/>
            <a:ext cx="1143453"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venait</a:t>
            </a:r>
          </a:p>
        </p:txBody>
      </p:sp>
      <p:sp>
        <p:nvSpPr>
          <p:cNvPr id="28" name="ZoneTexte 27"/>
          <p:cNvSpPr txBox="1"/>
          <p:nvPr/>
        </p:nvSpPr>
        <p:spPr>
          <a:xfrm>
            <a:off x="9382539" y="4351871"/>
            <a:ext cx="1143453"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tomba</a:t>
            </a:r>
          </a:p>
        </p:txBody>
      </p:sp>
      <p:sp>
        <p:nvSpPr>
          <p:cNvPr id="29" name="ZoneTexte 28"/>
          <p:cNvSpPr txBox="1"/>
          <p:nvPr/>
        </p:nvSpPr>
        <p:spPr>
          <a:xfrm>
            <a:off x="1270009" y="5019112"/>
            <a:ext cx="1143453"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fut</a:t>
            </a:r>
          </a:p>
        </p:txBody>
      </p:sp>
      <p:sp>
        <p:nvSpPr>
          <p:cNvPr id="30" name="ZoneTexte 29"/>
          <p:cNvSpPr txBox="1"/>
          <p:nvPr/>
        </p:nvSpPr>
        <p:spPr>
          <a:xfrm>
            <a:off x="8718123" y="5015165"/>
            <a:ext cx="1143453"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était</a:t>
            </a:r>
          </a:p>
        </p:txBody>
      </p:sp>
      <p:sp>
        <p:nvSpPr>
          <p:cNvPr id="31" name="ZoneTexte 30"/>
          <p:cNvSpPr txBox="1"/>
          <p:nvPr/>
        </p:nvSpPr>
        <p:spPr>
          <a:xfrm>
            <a:off x="6019904" y="5007498"/>
            <a:ext cx="1143453"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voulait</a:t>
            </a:r>
          </a:p>
        </p:txBody>
      </p:sp>
      <p:sp>
        <p:nvSpPr>
          <p:cNvPr id="32" name="ZoneTexte 31"/>
          <p:cNvSpPr txBox="1"/>
          <p:nvPr/>
        </p:nvSpPr>
        <p:spPr>
          <a:xfrm>
            <a:off x="1195250" y="5832364"/>
            <a:ext cx="1143453"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courut</a:t>
            </a:r>
          </a:p>
        </p:txBody>
      </p:sp>
      <p:sp>
        <p:nvSpPr>
          <p:cNvPr id="33" name="ZoneTexte 32"/>
          <p:cNvSpPr txBox="1"/>
          <p:nvPr/>
        </p:nvSpPr>
        <p:spPr>
          <a:xfrm>
            <a:off x="5415501" y="5796171"/>
            <a:ext cx="1143453"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vit</a:t>
            </a:r>
          </a:p>
        </p:txBody>
      </p:sp>
    </p:spTree>
    <p:extLst>
      <p:ext uri="{BB962C8B-B14F-4D97-AF65-F5344CB8AC3E}">
        <p14:creationId xmlns:p14="http://schemas.microsoft.com/office/powerpoint/2010/main" val="40470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P spid="13" grpId="0"/>
      <p:bldP spid="14" grpId="0"/>
      <p:bldP spid="15" grpId="0"/>
      <p:bldP spid="16" grpId="0"/>
      <p:bldP spid="17" grpId="0"/>
      <p:bldP spid="18" grpId="0"/>
      <p:bldP spid="19" grpId="0"/>
      <p:bldP spid="20" grpId="0"/>
      <p:bldP spid="21" grpId="0"/>
      <p:bldP spid="22" grpId="0"/>
      <p:bldP spid="24" grpId="0"/>
      <p:bldP spid="23" grpId="0"/>
      <p:bldP spid="25" grpId="0"/>
      <p:bldP spid="26" grpId="0"/>
      <p:bldP spid="27" grpId="0"/>
      <p:bldP spid="28" grpId="0"/>
      <p:bldP spid="29" grpId="0"/>
      <p:bldP spid="30" grpId="0"/>
      <p:bldP spid="31"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6135" y="250257"/>
            <a:ext cx="11280808" cy="2723823"/>
          </a:xfrm>
          <a:prstGeom prst="rect">
            <a:avLst/>
          </a:prstGeom>
          <a:noFill/>
        </p:spPr>
        <p:txBody>
          <a:bodyPr wrap="square" rtlCol="0">
            <a:spAutoFit/>
          </a:bodyPr>
          <a:lstStyle/>
          <a:p>
            <a:r>
              <a:rPr lang="fr-FR" b="1" dirty="0"/>
              <a:t>Choisis pour chaque verbe le temps qui convient (imparfait ou passé-simple).</a:t>
            </a:r>
            <a:endParaRPr lang="fr-FR" i="1" dirty="0"/>
          </a:p>
          <a:p>
            <a:pPr>
              <a:lnSpc>
                <a:spcPct val="250000"/>
              </a:lnSpc>
            </a:pPr>
            <a:r>
              <a:rPr lang="fr-FR" i="1" dirty="0"/>
              <a:t>Il se (promener) dans la forêt des bourguignons quand, tout à coup, une branche (craquer). Il se (retourner) vivement, et il (voir) un gros chat roux qui (descendre) paisiblement du sommet de l’arbre où il (dormir) sagement. D’un bond, il (sauter) sur le sol et (venir) contre sa jambe. Ce chat mystérieux (savoir) qu’il (adorer) les félins de son espèce.</a:t>
            </a:r>
            <a:endParaRPr lang="fr-FR" dirty="0"/>
          </a:p>
          <a:p>
            <a:endParaRPr lang="fr-FR" dirty="0"/>
          </a:p>
        </p:txBody>
      </p:sp>
      <p:sp>
        <p:nvSpPr>
          <p:cNvPr id="11" name="ZoneTexte 10"/>
          <p:cNvSpPr txBox="1"/>
          <p:nvPr/>
        </p:nvSpPr>
        <p:spPr>
          <a:xfrm>
            <a:off x="1184745" y="1105231"/>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promenait</a:t>
            </a:r>
          </a:p>
        </p:txBody>
      </p:sp>
      <p:sp>
        <p:nvSpPr>
          <p:cNvPr id="12" name="ZoneTexte 11"/>
          <p:cNvSpPr txBox="1"/>
          <p:nvPr/>
        </p:nvSpPr>
        <p:spPr>
          <a:xfrm>
            <a:off x="7388853" y="1113800"/>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craqua</a:t>
            </a:r>
          </a:p>
        </p:txBody>
      </p:sp>
      <p:sp>
        <p:nvSpPr>
          <p:cNvPr id="13" name="ZoneTexte 12"/>
          <p:cNvSpPr txBox="1"/>
          <p:nvPr/>
        </p:nvSpPr>
        <p:spPr>
          <a:xfrm>
            <a:off x="8825947" y="1105231"/>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retourna</a:t>
            </a:r>
          </a:p>
        </p:txBody>
      </p:sp>
      <p:sp>
        <p:nvSpPr>
          <p:cNvPr id="14" name="ZoneTexte 13"/>
          <p:cNvSpPr txBox="1"/>
          <p:nvPr/>
        </p:nvSpPr>
        <p:spPr>
          <a:xfrm>
            <a:off x="614132" y="1796939"/>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vit</a:t>
            </a:r>
          </a:p>
        </p:txBody>
      </p:sp>
      <p:sp>
        <p:nvSpPr>
          <p:cNvPr id="15" name="ZoneTexte 14"/>
          <p:cNvSpPr txBox="1"/>
          <p:nvPr/>
        </p:nvSpPr>
        <p:spPr>
          <a:xfrm>
            <a:off x="3816626" y="1854989"/>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descendait</a:t>
            </a:r>
          </a:p>
        </p:txBody>
      </p:sp>
      <p:sp>
        <p:nvSpPr>
          <p:cNvPr id="16" name="ZoneTexte 15"/>
          <p:cNvSpPr txBox="1"/>
          <p:nvPr/>
        </p:nvSpPr>
        <p:spPr>
          <a:xfrm>
            <a:off x="7388853" y="1893086"/>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dormait</a:t>
            </a:r>
          </a:p>
        </p:txBody>
      </p:sp>
      <p:sp>
        <p:nvSpPr>
          <p:cNvPr id="17" name="ZoneTexte 16"/>
          <p:cNvSpPr txBox="1"/>
          <p:nvPr/>
        </p:nvSpPr>
        <p:spPr>
          <a:xfrm>
            <a:off x="415141" y="2581270"/>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sauta</a:t>
            </a:r>
          </a:p>
        </p:txBody>
      </p:sp>
      <p:sp>
        <p:nvSpPr>
          <p:cNvPr id="18" name="ZoneTexte 17"/>
          <p:cNvSpPr txBox="1"/>
          <p:nvPr/>
        </p:nvSpPr>
        <p:spPr>
          <a:xfrm>
            <a:off x="1992115" y="2570339"/>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vint</a:t>
            </a:r>
          </a:p>
        </p:txBody>
      </p:sp>
      <p:sp>
        <p:nvSpPr>
          <p:cNvPr id="19" name="ZoneTexte 18"/>
          <p:cNvSpPr txBox="1"/>
          <p:nvPr/>
        </p:nvSpPr>
        <p:spPr>
          <a:xfrm>
            <a:off x="5888202" y="2693113"/>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savait</a:t>
            </a:r>
          </a:p>
        </p:txBody>
      </p:sp>
      <p:sp>
        <p:nvSpPr>
          <p:cNvPr id="20" name="ZoneTexte 19"/>
          <p:cNvSpPr txBox="1"/>
          <p:nvPr/>
        </p:nvSpPr>
        <p:spPr>
          <a:xfrm>
            <a:off x="7524182" y="2588875"/>
            <a:ext cx="1979875" cy="369332"/>
          </a:xfrm>
          <a:prstGeom prst="rect">
            <a:avLst/>
          </a:prstGeom>
          <a:noFill/>
        </p:spPr>
        <p:txBody>
          <a:bodyPr wrap="square" rtlCol="0">
            <a:spAutoFit/>
          </a:bodyPr>
          <a:lstStyle/>
          <a:p>
            <a:r>
              <a:rPr lang="fr-FR" b="1" dirty="0">
                <a:solidFill>
                  <a:srgbClr val="FF0000"/>
                </a:solidFill>
                <a:latin typeface="Comic Sans MS" panose="030F0702030302020204" pitchFamily="66" charset="0"/>
              </a:rPr>
              <a:t>adorait</a:t>
            </a:r>
          </a:p>
        </p:txBody>
      </p:sp>
    </p:spTree>
    <p:extLst>
      <p:ext uri="{BB962C8B-B14F-4D97-AF65-F5344CB8AC3E}">
        <p14:creationId xmlns:p14="http://schemas.microsoft.com/office/powerpoint/2010/main" val="61478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P spid="13" grpId="0"/>
      <p:bldP spid="14" grpId="0"/>
      <p:bldP spid="15" grpId="0"/>
      <p:bldP spid="16" grpId="0"/>
      <p:bldP spid="17" grpId="0"/>
      <p:bldP spid="18" grpId="0"/>
      <p:bldP spid="19" grpId="0"/>
      <p:bldP spid="20"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589</Words>
  <Application>Microsoft Office PowerPoint</Application>
  <PresentationFormat>Grand écran</PresentationFormat>
  <Paragraphs>95</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Calibri Light</vt:lpstr>
      <vt:lpstr>Chinacat</vt:lpstr>
      <vt:lpstr>Comic Sans MS</vt:lpstr>
      <vt:lpstr>Thème Office</vt:lpstr>
      <vt:lpstr>LE PASSE-SIMPLE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COMPLEMENTS DE  PHRASE</dc:title>
  <dc:creator>JULIE SAINT-LEGER</dc:creator>
  <cp:lastModifiedBy>JULIE SAINT-LEGER</cp:lastModifiedBy>
  <cp:revision>35</cp:revision>
  <dcterms:created xsi:type="dcterms:W3CDTF">2016-12-20T09:14:26Z</dcterms:created>
  <dcterms:modified xsi:type="dcterms:W3CDTF">2017-02-21T12:07:56Z</dcterms:modified>
</cp:coreProperties>
</file>