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4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34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3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89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4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10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70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33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2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94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9EA98-53D4-4944-81E5-6E8A9F51EB9F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C4FF-6E4D-400C-89EE-E0AB2AC8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6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COMPLEMENT DU VERBE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76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3722" y="907947"/>
            <a:ext cx="7303411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Le complément du verbe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297927" y="1892410"/>
            <a:ext cx="1256306" cy="1144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5865419" y="1892410"/>
            <a:ext cx="39756" cy="26477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8510546" y="1892410"/>
            <a:ext cx="490331" cy="15266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45273" y="3156668"/>
            <a:ext cx="32202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Il fait partie du prédicat.</a:t>
            </a:r>
          </a:p>
          <a:p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Il complète le verbe.</a:t>
            </a:r>
          </a:p>
          <a:p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Il ne peut ni être supprimé, ni déplacé.</a:t>
            </a:r>
          </a:p>
          <a:p>
            <a:endParaRPr lang="fr-FR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95036" y="4601328"/>
            <a:ext cx="3220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Il apporte un complément de sens essentiel et ne peut être déplacé.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906994" y="5044870"/>
            <a:ext cx="3220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Il est rattaché directement ou indirectement au verbe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71666" y="3681616"/>
            <a:ext cx="3220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Il peut être pronominalisé avec LE, LA, L’, LES, LEUR, LUI </a:t>
            </a:r>
            <a:endParaRPr lang="fr-FR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Image 102" descr="pronom_perso-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751" y="2085039"/>
            <a:ext cx="1080449" cy="133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4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571" y="0"/>
            <a:ext cx="100574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voit son empreinte. Ils rangent leurs affaires. Ils partent vers le sommet de la falaise.</a:t>
            </a:r>
          </a:p>
          <a:p>
            <a:r>
              <a:rPr lang="fr-FR" dirty="0"/>
              <a:t>Georges </a:t>
            </a:r>
            <a:r>
              <a:rPr lang="fr-FR" b="1" dirty="0">
                <a:solidFill>
                  <a:srgbClr val="0070C0"/>
                </a:solidFill>
              </a:rPr>
              <a:t>le</a:t>
            </a:r>
            <a:r>
              <a:rPr lang="fr-FR" dirty="0"/>
              <a:t> rejoint sur le sable. Georges rejoint son frère sur le sable.</a:t>
            </a:r>
          </a:p>
          <a:p>
            <a:r>
              <a:rPr lang="fr-FR" dirty="0"/>
              <a:t>Il choisit un costume de golf. Il met ses pantoufles. Il </a:t>
            </a:r>
            <a:r>
              <a:rPr lang="fr-FR" b="1" dirty="0">
                <a:solidFill>
                  <a:srgbClr val="0070C0"/>
                </a:solidFill>
              </a:rPr>
              <a:t>le</a:t>
            </a:r>
            <a:r>
              <a:rPr lang="fr-FR" dirty="0"/>
              <a:t> brosse rapidement. Il va aux lavabos.</a:t>
            </a:r>
          </a:p>
          <a:p>
            <a:r>
              <a:rPr lang="fr-FR" dirty="0"/>
              <a:t>Il saute au bas de son lit. Il avait une musette sur le côté. </a:t>
            </a:r>
            <a:r>
              <a:rPr lang="fr-FR" dirty="0" err="1"/>
              <a:t>Harp</a:t>
            </a:r>
            <a:r>
              <a:rPr lang="fr-FR" dirty="0"/>
              <a:t> ouvre la porte. </a:t>
            </a:r>
          </a:p>
          <a:p>
            <a:r>
              <a:rPr lang="fr-FR" dirty="0"/>
              <a:t>Mes parents sont en haut. Paul plonge la poupée dans la lessiveuse pour distraire sa </a:t>
            </a:r>
            <a:r>
              <a:rPr lang="fr-FR" dirty="0" err="1"/>
              <a:t>soeur</a:t>
            </a:r>
            <a:r>
              <a:rPr lang="fr-FR" dirty="0"/>
              <a:t>.</a:t>
            </a:r>
          </a:p>
          <a:p>
            <a:r>
              <a:rPr lang="fr-FR" dirty="0"/>
              <a:t>Elle repoussait la bonne soupe avec rage. Elle </a:t>
            </a:r>
            <a:r>
              <a:rPr lang="fr-FR" b="1" dirty="0">
                <a:solidFill>
                  <a:srgbClr val="0070C0"/>
                </a:solidFill>
              </a:rPr>
              <a:t>la </a:t>
            </a:r>
            <a:r>
              <a:rPr lang="fr-FR" dirty="0"/>
              <a:t>réclamait en sanglotant.</a:t>
            </a:r>
          </a:p>
          <a:p>
            <a:r>
              <a:rPr lang="fr-FR" dirty="0"/>
              <a:t>On </a:t>
            </a:r>
            <a:r>
              <a:rPr lang="fr-FR" b="1" dirty="0">
                <a:solidFill>
                  <a:srgbClr val="0070C0"/>
                </a:solidFill>
              </a:rPr>
              <a:t>la</a:t>
            </a:r>
            <a:r>
              <a:rPr lang="fr-FR" dirty="0"/>
              <a:t> coiffait. Depuis le pont du navire, les marins </a:t>
            </a:r>
            <a:r>
              <a:rPr lang="fr-FR" b="1" dirty="0">
                <a:solidFill>
                  <a:srgbClr val="0070C0"/>
                </a:solidFill>
              </a:rPr>
              <a:t>nous</a:t>
            </a:r>
            <a:r>
              <a:rPr lang="fr-FR" dirty="0"/>
              <a:t> observent sans un mot.</a:t>
            </a:r>
          </a:p>
          <a:p>
            <a:r>
              <a:rPr lang="fr-FR" dirty="0"/>
              <a:t>À ce moment-là, ce profond silence </a:t>
            </a:r>
            <a:r>
              <a:rPr lang="fr-FR" b="1" dirty="0">
                <a:solidFill>
                  <a:srgbClr val="0070C0"/>
                </a:solidFill>
              </a:rPr>
              <a:t>nous</a:t>
            </a:r>
            <a:r>
              <a:rPr lang="fr-FR" dirty="0"/>
              <a:t> effraie. </a:t>
            </a:r>
          </a:p>
          <a:p>
            <a:r>
              <a:rPr lang="fr-FR" dirty="0"/>
              <a:t>Toute la nuit, la petite bête à plumes manifeste son mécontentement.</a:t>
            </a:r>
          </a:p>
          <a:p>
            <a:r>
              <a:rPr lang="fr-FR" dirty="0"/>
              <a:t>Un </a:t>
            </a:r>
            <a:r>
              <a:rPr lang="fr-FR" dirty="0" err="1"/>
              <a:t>dindonnet</a:t>
            </a:r>
            <a:r>
              <a:rPr lang="fr-FR" dirty="0"/>
              <a:t> a sauté dans son panier. Elles ont pensé </a:t>
            </a:r>
            <a:r>
              <a:rPr lang="fr-FR" b="1" dirty="0"/>
              <a:t>à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lui</a:t>
            </a:r>
            <a:r>
              <a:rPr lang="fr-FR" dirty="0"/>
              <a:t>. Elles ont pensé à leur grand-père.</a:t>
            </a:r>
          </a:p>
          <a:p>
            <a:r>
              <a:rPr lang="fr-FR" dirty="0"/>
              <a:t>Un peu plus loin, elles ont vu les volailles. Elles sont montées dans la voiture.</a:t>
            </a:r>
          </a:p>
          <a:p>
            <a:r>
              <a:rPr lang="fr-FR" dirty="0"/>
              <a:t>Elles ont rangé le chariot. Elles sont montées dans la voiture. Il leva la tête en tremblant. </a:t>
            </a:r>
          </a:p>
          <a:p>
            <a:r>
              <a:rPr lang="fr-FR" dirty="0"/>
              <a:t>Un continent inconnu </a:t>
            </a:r>
            <a:r>
              <a:rPr lang="fr-FR" b="1" dirty="0">
                <a:solidFill>
                  <a:srgbClr val="0070C0"/>
                </a:solidFill>
              </a:rPr>
              <a:t>lui</a:t>
            </a:r>
            <a:r>
              <a:rPr lang="fr-FR" dirty="0"/>
              <a:t> barre le chemin. Un continent inconnu barre le chemin </a:t>
            </a:r>
            <a:r>
              <a:rPr lang="fr-FR" b="1" dirty="0"/>
              <a:t>à</a:t>
            </a:r>
            <a:r>
              <a:rPr lang="fr-FR" dirty="0"/>
              <a:t> Christophe Colomb.</a:t>
            </a:r>
          </a:p>
          <a:p>
            <a:r>
              <a:rPr lang="fr-FR" dirty="0"/>
              <a:t>Christophe Colomb </a:t>
            </a:r>
            <a:r>
              <a:rPr lang="fr-FR" b="1" dirty="0">
                <a:solidFill>
                  <a:srgbClr val="0070C0"/>
                </a:solidFill>
              </a:rPr>
              <a:t>lui</a:t>
            </a:r>
            <a:r>
              <a:rPr lang="fr-FR" dirty="0"/>
              <a:t> résiste. Christophe Colomb résiste </a:t>
            </a:r>
            <a:r>
              <a:rPr lang="fr-FR" b="1" dirty="0"/>
              <a:t>à</a:t>
            </a:r>
            <a:r>
              <a:rPr lang="fr-FR" dirty="0"/>
              <a:t> l’équipage.</a:t>
            </a:r>
          </a:p>
          <a:p>
            <a:r>
              <a:rPr lang="fr-FR" dirty="0"/>
              <a:t>Il </a:t>
            </a:r>
            <a:r>
              <a:rPr lang="fr-FR" b="1" dirty="0">
                <a:solidFill>
                  <a:srgbClr val="0070C0"/>
                </a:solidFill>
              </a:rPr>
              <a:t>l’</a:t>
            </a:r>
            <a:r>
              <a:rPr lang="fr-FR" dirty="0"/>
              <a:t>aborde. Il aborde le rivage. Tôt le matin, la méchante femme réveilla les enfants.</a:t>
            </a:r>
          </a:p>
          <a:p>
            <a:r>
              <a:rPr lang="fr-FR" dirty="0"/>
              <a:t>Tôt le matin, la méchante femme </a:t>
            </a:r>
            <a:r>
              <a:rPr lang="fr-FR" b="1" dirty="0">
                <a:solidFill>
                  <a:srgbClr val="0070C0"/>
                </a:solidFill>
              </a:rPr>
              <a:t>les</a:t>
            </a:r>
            <a:r>
              <a:rPr lang="fr-FR" dirty="0"/>
              <a:t> réveilla. Bientôt, nous verrons les miettes de pain semées en venant.</a:t>
            </a:r>
          </a:p>
          <a:p>
            <a:r>
              <a:rPr lang="fr-FR" dirty="0"/>
              <a:t>Bientôt, nous </a:t>
            </a:r>
            <a:r>
              <a:rPr lang="fr-FR" b="1" dirty="0">
                <a:solidFill>
                  <a:srgbClr val="0070C0"/>
                </a:solidFill>
              </a:rPr>
              <a:t>les</a:t>
            </a:r>
            <a:r>
              <a:rPr lang="fr-FR" dirty="0"/>
              <a:t> verrons. </a:t>
            </a:r>
            <a:r>
              <a:rPr lang="it-IT" dirty="0"/>
              <a:t>Hansel consola sa soeur. Hansel </a:t>
            </a:r>
            <a:r>
              <a:rPr lang="it-IT" b="1" dirty="0">
                <a:solidFill>
                  <a:srgbClr val="0070C0"/>
                </a:solidFill>
              </a:rPr>
              <a:t>la</a:t>
            </a:r>
            <a:r>
              <a:rPr lang="it-IT" dirty="0"/>
              <a:t> consola.</a:t>
            </a:r>
          </a:p>
          <a:p>
            <a:r>
              <a:rPr lang="fr-FR" dirty="0"/>
              <a:t>Les miettes </a:t>
            </a:r>
            <a:r>
              <a:rPr lang="fr-FR" b="1" dirty="0">
                <a:solidFill>
                  <a:srgbClr val="0070C0"/>
                </a:solidFill>
              </a:rPr>
              <a:t>nous</a:t>
            </a:r>
            <a:r>
              <a:rPr lang="fr-FR" dirty="0"/>
              <a:t> montreront le chemin de la maison. Tu nourriras ton chien. Tu </a:t>
            </a:r>
            <a:r>
              <a:rPr lang="fr-FR" b="1" dirty="0">
                <a:solidFill>
                  <a:srgbClr val="0070C0"/>
                </a:solidFill>
              </a:rPr>
              <a:t>le</a:t>
            </a:r>
            <a:r>
              <a:rPr lang="fr-FR" dirty="0"/>
              <a:t> nourriras.</a:t>
            </a:r>
          </a:p>
          <a:p>
            <a:r>
              <a:rPr lang="fr-FR" dirty="0"/>
              <a:t>Des promenades fréquentes </a:t>
            </a:r>
            <a:r>
              <a:rPr lang="fr-FR" b="1" dirty="0">
                <a:solidFill>
                  <a:srgbClr val="0070C0"/>
                </a:solidFill>
              </a:rPr>
              <a:t>lui</a:t>
            </a:r>
            <a:r>
              <a:rPr lang="fr-FR" dirty="0"/>
              <a:t> feront du bien. Des promenades fréquentes feront du bien </a:t>
            </a:r>
            <a:r>
              <a:rPr lang="fr-FR" b="1" dirty="0"/>
              <a:t>à</a:t>
            </a:r>
            <a:r>
              <a:rPr lang="fr-FR" dirty="0"/>
              <a:t> ton chien.</a:t>
            </a:r>
          </a:p>
          <a:p>
            <a:r>
              <a:rPr lang="fr-FR" dirty="0"/>
              <a:t>Je trouverai un serpent à sonnettes dans la boite à sucre. Je </a:t>
            </a:r>
            <a:r>
              <a:rPr lang="fr-FR" b="1" dirty="0">
                <a:solidFill>
                  <a:srgbClr val="0070C0"/>
                </a:solidFill>
              </a:rPr>
              <a:t>le</a:t>
            </a:r>
            <a:r>
              <a:rPr lang="fr-FR" dirty="0"/>
              <a:t> trouverai dans la boite à sucre.</a:t>
            </a:r>
          </a:p>
          <a:p>
            <a:r>
              <a:rPr lang="fr-FR" dirty="0"/>
              <a:t>Je jetterai ma </a:t>
            </a:r>
            <a:r>
              <a:rPr lang="fr-FR" dirty="0" err="1"/>
              <a:t>soeur</a:t>
            </a:r>
            <a:r>
              <a:rPr lang="fr-FR" dirty="0"/>
              <a:t> par la fenêtre. Je </a:t>
            </a:r>
            <a:r>
              <a:rPr lang="fr-FR" b="1" dirty="0">
                <a:solidFill>
                  <a:srgbClr val="0070C0"/>
                </a:solidFill>
              </a:rPr>
              <a:t>la</a:t>
            </a:r>
            <a:r>
              <a:rPr lang="fr-FR" dirty="0"/>
              <a:t> jetterai par la fenêtre.</a:t>
            </a:r>
          </a:p>
          <a:p>
            <a:r>
              <a:rPr lang="fr-FR" dirty="0"/>
              <a:t>J’attraperai mon cartable au lasso. Je </a:t>
            </a:r>
            <a:r>
              <a:rPr lang="fr-FR" b="1" dirty="0">
                <a:solidFill>
                  <a:srgbClr val="0070C0"/>
                </a:solidFill>
              </a:rPr>
              <a:t>l’</a:t>
            </a:r>
            <a:r>
              <a:rPr lang="fr-FR" dirty="0"/>
              <a:t>attraperai au lasso.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3" name="ZoneTexte 92"/>
          <p:cNvSpPr txBox="1"/>
          <p:nvPr/>
        </p:nvSpPr>
        <p:spPr>
          <a:xfrm>
            <a:off x="7783898" y="884018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Ce qu’il ouvre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6739627" y="2115506"/>
            <a:ext cx="253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À qui elles ont pensé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842654" y="1381408"/>
            <a:ext cx="274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Où sont les parents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11299183" y="216533"/>
            <a:ext cx="56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LE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8609248" y="1121686"/>
            <a:ext cx="24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Ce que plonge Paul.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374632" y="304157"/>
            <a:ext cx="1816811" cy="135980"/>
            <a:chOff x="10297478" y="1032595"/>
            <a:chExt cx="2350450" cy="187187"/>
          </a:xfrm>
        </p:grpSpPr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38" name="Connecteur droit 37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2491148" y="283940"/>
            <a:ext cx="1929744" cy="156197"/>
            <a:chOff x="10297478" y="1032595"/>
            <a:chExt cx="2350450" cy="187187"/>
          </a:xfrm>
        </p:grpSpPr>
        <p:pic>
          <p:nvPicPr>
            <p:cNvPr id="40" name="Image 3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42" name="Connecteur droit 41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6" name="Groupe 45"/>
          <p:cNvGrpSpPr/>
          <p:nvPr/>
        </p:nvGrpSpPr>
        <p:grpSpPr>
          <a:xfrm>
            <a:off x="4818589" y="283940"/>
            <a:ext cx="3292938" cy="117259"/>
            <a:chOff x="10297478" y="1032595"/>
            <a:chExt cx="2350450" cy="187187"/>
          </a:xfrm>
        </p:grpSpPr>
        <p:pic>
          <p:nvPicPr>
            <p:cNvPr id="51" name="Image 5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53" name="Connecteur droit 5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Groupe 53"/>
          <p:cNvGrpSpPr/>
          <p:nvPr/>
        </p:nvGrpSpPr>
        <p:grpSpPr>
          <a:xfrm>
            <a:off x="1013705" y="564072"/>
            <a:ext cx="837406" cy="171276"/>
            <a:chOff x="10297478" y="1032595"/>
            <a:chExt cx="2350450" cy="187187"/>
          </a:xfrm>
        </p:grpSpPr>
        <p:pic>
          <p:nvPicPr>
            <p:cNvPr id="55" name="Image 5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56" name="Connecteur droit 5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3885616" y="568640"/>
            <a:ext cx="1402001" cy="166708"/>
            <a:chOff x="10297478" y="1032595"/>
            <a:chExt cx="2350450" cy="187187"/>
          </a:xfrm>
        </p:grpSpPr>
        <p:pic>
          <p:nvPicPr>
            <p:cNvPr id="58" name="Image 5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59" name="Connecteur droit 58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355404" y="836650"/>
            <a:ext cx="2451406" cy="112697"/>
            <a:chOff x="10297478" y="1032595"/>
            <a:chExt cx="2350450" cy="187187"/>
          </a:xfrm>
        </p:grpSpPr>
        <p:pic>
          <p:nvPicPr>
            <p:cNvPr id="62" name="Image 6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63" name="Connecteur droit 6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4" name="Groupe 63"/>
          <p:cNvGrpSpPr/>
          <p:nvPr/>
        </p:nvGrpSpPr>
        <p:grpSpPr>
          <a:xfrm>
            <a:off x="3103929" y="823739"/>
            <a:ext cx="1714660" cy="181324"/>
            <a:chOff x="10297478" y="1032595"/>
            <a:chExt cx="2350450" cy="187187"/>
          </a:xfrm>
        </p:grpSpPr>
        <p:pic>
          <p:nvPicPr>
            <p:cNvPr id="65" name="Image 6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66" name="Connecteur droit 6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7" name="Groupe 66"/>
          <p:cNvGrpSpPr/>
          <p:nvPr/>
        </p:nvGrpSpPr>
        <p:grpSpPr>
          <a:xfrm>
            <a:off x="5107269" y="836650"/>
            <a:ext cx="856209" cy="168413"/>
            <a:chOff x="10297478" y="1032595"/>
            <a:chExt cx="2350450" cy="187187"/>
          </a:xfrm>
        </p:grpSpPr>
        <p:pic>
          <p:nvPicPr>
            <p:cNvPr id="68" name="Image 6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0" name="Connecteur droit 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1" name="Groupe 70"/>
          <p:cNvGrpSpPr/>
          <p:nvPr/>
        </p:nvGrpSpPr>
        <p:grpSpPr>
          <a:xfrm>
            <a:off x="7415715" y="877935"/>
            <a:ext cx="1239900" cy="167873"/>
            <a:chOff x="10297478" y="1032595"/>
            <a:chExt cx="2350450" cy="187187"/>
          </a:xfrm>
        </p:grpSpPr>
        <p:pic>
          <p:nvPicPr>
            <p:cNvPr id="72" name="Image 7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3" name="Connecteur droit 7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4" name="Groupe 73"/>
          <p:cNvGrpSpPr/>
          <p:nvPr/>
        </p:nvGrpSpPr>
        <p:grpSpPr>
          <a:xfrm>
            <a:off x="374631" y="1109153"/>
            <a:ext cx="2034613" cy="178904"/>
            <a:chOff x="10297478" y="1032595"/>
            <a:chExt cx="2350450" cy="187187"/>
          </a:xfrm>
        </p:grpSpPr>
        <p:pic>
          <p:nvPicPr>
            <p:cNvPr id="75" name="Image 7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6" name="Connecteur droit 7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7" name="ZoneTexte 76"/>
          <p:cNvSpPr txBox="1"/>
          <p:nvPr/>
        </p:nvSpPr>
        <p:spPr>
          <a:xfrm>
            <a:off x="8011635" y="19422"/>
            <a:ext cx="200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Ce qu’il voit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661330" y="5987914"/>
            <a:ext cx="383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Il prête sa gomme à sa sœur.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28145" y="6462663"/>
            <a:ext cx="277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Il lui prête sa gomme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4520714" y="6480409"/>
            <a:ext cx="2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Il la prête à sa </a:t>
            </a:r>
            <a:r>
              <a:rPr lang="fr-FR" b="1" dirty="0" err="1">
                <a:latin typeface="Comic Sans MS" panose="030F0702030302020204" pitchFamily="66" charset="0"/>
              </a:rPr>
              <a:t>soeur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1" name="Groupe 80"/>
          <p:cNvGrpSpPr/>
          <p:nvPr/>
        </p:nvGrpSpPr>
        <p:grpSpPr>
          <a:xfrm>
            <a:off x="2685863" y="1118950"/>
            <a:ext cx="1583988" cy="169107"/>
            <a:chOff x="10297478" y="1032595"/>
            <a:chExt cx="2350450" cy="187187"/>
          </a:xfrm>
        </p:grpSpPr>
        <p:pic>
          <p:nvPicPr>
            <p:cNvPr id="82" name="Image 8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83" name="Connecteur droit 8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9" name="Groupe 88"/>
          <p:cNvGrpSpPr/>
          <p:nvPr/>
        </p:nvGrpSpPr>
        <p:grpSpPr>
          <a:xfrm>
            <a:off x="5978654" y="1118525"/>
            <a:ext cx="1299788" cy="187827"/>
            <a:chOff x="10297478" y="1032595"/>
            <a:chExt cx="2350450" cy="187187"/>
          </a:xfrm>
        </p:grpSpPr>
        <p:pic>
          <p:nvPicPr>
            <p:cNvPr id="91" name="Image 9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95" name="Connecteur droit 94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8" name="Groupe 107"/>
          <p:cNvGrpSpPr/>
          <p:nvPr/>
        </p:nvGrpSpPr>
        <p:grpSpPr>
          <a:xfrm>
            <a:off x="1491935" y="4679520"/>
            <a:ext cx="1069741" cy="138473"/>
            <a:chOff x="10297478" y="1032595"/>
            <a:chExt cx="2350450" cy="187187"/>
          </a:xfrm>
        </p:grpSpPr>
        <p:pic>
          <p:nvPicPr>
            <p:cNvPr id="109" name="Image 10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10" name="Connecteur droit 10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1" name="Groupe 110"/>
          <p:cNvGrpSpPr/>
          <p:nvPr/>
        </p:nvGrpSpPr>
        <p:grpSpPr>
          <a:xfrm>
            <a:off x="3139676" y="1382979"/>
            <a:ext cx="3146875" cy="133410"/>
            <a:chOff x="10297478" y="1032595"/>
            <a:chExt cx="2350450" cy="187187"/>
          </a:xfrm>
        </p:grpSpPr>
        <p:pic>
          <p:nvPicPr>
            <p:cNvPr id="112" name="Image 1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13" name="Connecteur droit 11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4" name="Groupe 113"/>
          <p:cNvGrpSpPr/>
          <p:nvPr/>
        </p:nvGrpSpPr>
        <p:grpSpPr>
          <a:xfrm>
            <a:off x="553828" y="1670036"/>
            <a:ext cx="2274830" cy="114845"/>
            <a:chOff x="10297478" y="1032595"/>
            <a:chExt cx="2350450" cy="187187"/>
          </a:xfrm>
        </p:grpSpPr>
        <p:pic>
          <p:nvPicPr>
            <p:cNvPr id="115" name="Image 1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16" name="Connecteur droit 11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7" name="Groupe 116"/>
          <p:cNvGrpSpPr/>
          <p:nvPr/>
        </p:nvGrpSpPr>
        <p:grpSpPr>
          <a:xfrm>
            <a:off x="4452126" y="1673951"/>
            <a:ext cx="1022599" cy="115057"/>
            <a:chOff x="10297478" y="1032595"/>
            <a:chExt cx="2350450" cy="187187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19" name="Connecteur droit 118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0" name="Groupe 119"/>
          <p:cNvGrpSpPr/>
          <p:nvPr/>
        </p:nvGrpSpPr>
        <p:grpSpPr>
          <a:xfrm>
            <a:off x="535654" y="1947478"/>
            <a:ext cx="777484" cy="103507"/>
            <a:chOff x="10297478" y="1032595"/>
            <a:chExt cx="2350450" cy="187187"/>
          </a:xfrm>
        </p:grpSpPr>
        <p:pic>
          <p:nvPicPr>
            <p:cNvPr id="121" name="Image 1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22" name="Connecteur droit 121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3" name="Groupe 122"/>
          <p:cNvGrpSpPr/>
          <p:nvPr/>
        </p:nvGrpSpPr>
        <p:grpSpPr>
          <a:xfrm>
            <a:off x="4884446" y="1961514"/>
            <a:ext cx="1317572" cy="244136"/>
            <a:chOff x="10297478" y="1032595"/>
            <a:chExt cx="2350450" cy="187187"/>
          </a:xfrm>
        </p:grpSpPr>
        <p:pic>
          <p:nvPicPr>
            <p:cNvPr id="124" name="Image 12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25" name="Connecteur droit 124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6" name="Groupe 125"/>
          <p:cNvGrpSpPr/>
          <p:nvPr/>
        </p:nvGrpSpPr>
        <p:grpSpPr>
          <a:xfrm>
            <a:off x="3569309" y="2208127"/>
            <a:ext cx="1109065" cy="106405"/>
            <a:chOff x="10297478" y="1032595"/>
            <a:chExt cx="2350450" cy="187187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28" name="Connecteur droit 127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9" name="Groupe 128"/>
          <p:cNvGrpSpPr/>
          <p:nvPr/>
        </p:nvGrpSpPr>
        <p:grpSpPr>
          <a:xfrm>
            <a:off x="3661067" y="2469712"/>
            <a:ext cx="2921442" cy="133409"/>
            <a:chOff x="10297478" y="1032595"/>
            <a:chExt cx="2350450" cy="187187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31" name="Connecteur droit 130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2" name="Groupe 131"/>
          <p:cNvGrpSpPr/>
          <p:nvPr/>
        </p:nvGrpSpPr>
        <p:grpSpPr>
          <a:xfrm>
            <a:off x="1523383" y="2750103"/>
            <a:ext cx="2137684" cy="143382"/>
            <a:chOff x="10297478" y="1032595"/>
            <a:chExt cx="2350450" cy="187187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34" name="Connecteur droit 133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5" name="Groupe 134"/>
          <p:cNvGrpSpPr/>
          <p:nvPr/>
        </p:nvGrpSpPr>
        <p:grpSpPr>
          <a:xfrm>
            <a:off x="4326918" y="2758844"/>
            <a:ext cx="1334412" cy="132162"/>
            <a:chOff x="10297478" y="1032595"/>
            <a:chExt cx="2350450" cy="187187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37" name="Connecteur droit 136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8" name="Groupe 137"/>
          <p:cNvGrpSpPr/>
          <p:nvPr/>
        </p:nvGrpSpPr>
        <p:grpSpPr>
          <a:xfrm>
            <a:off x="6316951" y="2743560"/>
            <a:ext cx="2540802" cy="110811"/>
            <a:chOff x="10297478" y="1032595"/>
            <a:chExt cx="2350450" cy="187187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40" name="Connecteur droit 13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41" name="Groupe 140"/>
          <p:cNvGrpSpPr/>
          <p:nvPr/>
        </p:nvGrpSpPr>
        <p:grpSpPr>
          <a:xfrm>
            <a:off x="2306705" y="3026893"/>
            <a:ext cx="1597775" cy="128176"/>
            <a:chOff x="10297478" y="1032595"/>
            <a:chExt cx="2350450" cy="187187"/>
          </a:xfrm>
        </p:grpSpPr>
        <p:pic>
          <p:nvPicPr>
            <p:cNvPr id="142" name="Image 1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43" name="Connecteur droit 14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44" name="Groupe 143"/>
          <p:cNvGrpSpPr/>
          <p:nvPr/>
        </p:nvGrpSpPr>
        <p:grpSpPr>
          <a:xfrm>
            <a:off x="4590937" y="3018073"/>
            <a:ext cx="2684507" cy="125098"/>
            <a:chOff x="10297478" y="1032595"/>
            <a:chExt cx="2350450" cy="187187"/>
          </a:xfrm>
        </p:grpSpPr>
        <p:pic>
          <p:nvPicPr>
            <p:cNvPr id="145" name="Image 14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46" name="Connecteur droit 14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47" name="Groupe 146"/>
          <p:cNvGrpSpPr/>
          <p:nvPr/>
        </p:nvGrpSpPr>
        <p:grpSpPr>
          <a:xfrm>
            <a:off x="696030" y="3280393"/>
            <a:ext cx="2034613" cy="131314"/>
            <a:chOff x="10297478" y="1032595"/>
            <a:chExt cx="2350450" cy="187187"/>
          </a:xfrm>
        </p:grpSpPr>
        <p:pic>
          <p:nvPicPr>
            <p:cNvPr id="148" name="Image 14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49" name="Connecteur droit 148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0" name="Groupe 149"/>
          <p:cNvGrpSpPr/>
          <p:nvPr/>
        </p:nvGrpSpPr>
        <p:grpSpPr>
          <a:xfrm>
            <a:off x="3069809" y="3288478"/>
            <a:ext cx="2702838" cy="175002"/>
            <a:chOff x="10297478" y="1032595"/>
            <a:chExt cx="2350450" cy="187187"/>
          </a:xfrm>
        </p:grpSpPr>
        <p:pic>
          <p:nvPicPr>
            <p:cNvPr id="151" name="Image 15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52" name="Connecteur droit 151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3" name="Groupe 152"/>
          <p:cNvGrpSpPr/>
          <p:nvPr/>
        </p:nvGrpSpPr>
        <p:grpSpPr>
          <a:xfrm>
            <a:off x="6121130" y="3288478"/>
            <a:ext cx="907824" cy="123229"/>
            <a:chOff x="10297478" y="1032595"/>
            <a:chExt cx="2350450" cy="187187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55" name="Connecteur droit 154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6" name="Groupe 155"/>
          <p:cNvGrpSpPr/>
          <p:nvPr/>
        </p:nvGrpSpPr>
        <p:grpSpPr>
          <a:xfrm>
            <a:off x="2301768" y="3594562"/>
            <a:ext cx="1359300" cy="90140"/>
            <a:chOff x="10297478" y="1032595"/>
            <a:chExt cx="2350450" cy="187187"/>
          </a:xfrm>
        </p:grpSpPr>
        <p:pic>
          <p:nvPicPr>
            <p:cNvPr id="157" name="Image 15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58" name="Connecteur droit 157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9" name="Groupe 158"/>
          <p:cNvGrpSpPr/>
          <p:nvPr/>
        </p:nvGrpSpPr>
        <p:grpSpPr>
          <a:xfrm>
            <a:off x="6202018" y="3571248"/>
            <a:ext cx="3442914" cy="163796"/>
            <a:chOff x="10297478" y="1032595"/>
            <a:chExt cx="2350450" cy="187187"/>
          </a:xfrm>
        </p:grpSpPr>
        <p:pic>
          <p:nvPicPr>
            <p:cNvPr id="160" name="Image 15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61" name="Connecteur droit 160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2" name="Groupe 161"/>
          <p:cNvGrpSpPr/>
          <p:nvPr/>
        </p:nvGrpSpPr>
        <p:grpSpPr>
          <a:xfrm>
            <a:off x="2038293" y="3838837"/>
            <a:ext cx="795209" cy="140694"/>
            <a:chOff x="10297478" y="1032595"/>
            <a:chExt cx="2350450" cy="187187"/>
          </a:xfrm>
        </p:grpSpPr>
        <p:pic>
          <p:nvPicPr>
            <p:cNvPr id="163" name="Image 16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64" name="Connecteur droit 163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5" name="Groupe 164"/>
          <p:cNvGrpSpPr/>
          <p:nvPr/>
        </p:nvGrpSpPr>
        <p:grpSpPr>
          <a:xfrm>
            <a:off x="4848917" y="3844763"/>
            <a:ext cx="1635193" cy="117173"/>
            <a:chOff x="10297478" y="1032595"/>
            <a:chExt cx="2350450" cy="187187"/>
          </a:xfrm>
        </p:grpSpPr>
        <p:pic>
          <p:nvPicPr>
            <p:cNvPr id="166" name="Image 16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67" name="Connecteur droit 166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8" name="Groupe 167"/>
          <p:cNvGrpSpPr/>
          <p:nvPr/>
        </p:nvGrpSpPr>
        <p:grpSpPr>
          <a:xfrm>
            <a:off x="374631" y="4138926"/>
            <a:ext cx="795905" cy="84612"/>
            <a:chOff x="10297478" y="1032595"/>
            <a:chExt cx="2350450" cy="187187"/>
          </a:xfrm>
        </p:grpSpPr>
        <p:pic>
          <p:nvPicPr>
            <p:cNvPr id="169" name="Image 1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70" name="Connecteur droit 1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1" name="Groupe 170"/>
          <p:cNvGrpSpPr/>
          <p:nvPr/>
        </p:nvGrpSpPr>
        <p:grpSpPr>
          <a:xfrm>
            <a:off x="1404679" y="4110177"/>
            <a:ext cx="1428823" cy="146144"/>
            <a:chOff x="10297478" y="1032595"/>
            <a:chExt cx="2350450" cy="187187"/>
          </a:xfrm>
        </p:grpSpPr>
        <p:pic>
          <p:nvPicPr>
            <p:cNvPr id="172" name="Image 17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73" name="Connecteur droit 17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4" name="Groupe 173"/>
          <p:cNvGrpSpPr/>
          <p:nvPr/>
        </p:nvGrpSpPr>
        <p:grpSpPr>
          <a:xfrm>
            <a:off x="6141293" y="4108163"/>
            <a:ext cx="1613913" cy="164678"/>
            <a:chOff x="10297478" y="1032595"/>
            <a:chExt cx="2350450" cy="187187"/>
          </a:xfrm>
        </p:grpSpPr>
        <p:pic>
          <p:nvPicPr>
            <p:cNvPr id="175" name="Image 17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76" name="Connecteur droit 17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7" name="Groupe 176"/>
          <p:cNvGrpSpPr/>
          <p:nvPr/>
        </p:nvGrpSpPr>
        <p:grpSpPr>
          <a:xfrm>
            <a:off x="3299232" y="4404955"/>
            <a:ext cx="970619" cy="119337"/>
            <a:chOff x="10297478" y="1032595"/>
            <a:chExt cx="2350450" cy="187187"/>
          </a:xfrm>
        </p:grpSpPr>
        <p:pic>
          <p:nvPicPr>
            <p:cNvPr id="178" name="Image 17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79" name="Connecteur droit 178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0" name="Groupe 179"/>
          <p:cNvGrpSpPr/>
          <p:nvPr/>
        </p:nvGrpSpPr>
        <p:grpSpPr>
          <a:xfrm>
            <a:off x="5734369" y="4391831"/>
            <a:ext cx="3123384" cy="132461"/>
            <a:chOff x="10297478" y="1032595"/>
            <a:chExt cx="2350450" cy="187187"/>
          </a:xfrm>
        </p:grpSpPr>
        <p:pic>
          <p:nvPicPr>
            <p:cNvPr id="181" name="Image 18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82" name="Connecteur droit 181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3" name="Groupe 182"/>
          <p:cNvGrpSpPr/>
          <p:nvPr/>
        </p:nvGrpSpPr>
        <p:grpSpPr>
          <a:xfrm>
            <a:off x="5471591" y="4943790"/>
            <a:ext cx="1721043" cy="158139"/>
            <a:chOff x="10297478" y="1032595"/>
            <a:chExt cx="2350450" cy="187187"/>
          </a:xfrm>
        </p:grpSpPr>
        <p:pic>
          <p:nvPicPr>
            <p:cNvPr id="184" name="Image 18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85" name="Connecteur droit 184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6" name="Groupe 185"/>
          <p:cNvGrpSpPr/>
          <p:nvPr/>
        </p:nvGrpSpPr>
        <p:grpSpPr>
          <a:xfrm>
            <a:off x="3294102" y="4658536"/>
            <a:ext cx="1444876" cy="159457"/>
            <a:chOff x="10297478" y="1032595"/>
            <a:chExt cx="2350450" cy="187187"/>
          </a:xfrm>
        </p:grpSpPr>
        <p:pic>
          <p:nvPicPr>
            <p:cNvPr id="187" name="Image 18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88" name="Connecteur droit 187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9" name="Groupe 188"/>
          <p:cNvGrpSpPr/>
          <p:nvPr/>
        </p:nvGrpSpPr>
        <p:grpSpPr>
          <a:xfrm>
            <a:off x="5641069" y="4673852"/>
            <a:ext cx="843041" cy="91099"/>
            <a:chOff x="10297478" y="1032595"/>
            <a:chExt cx="2350450" cy="187187"/>
          </a:xfrm>
        </p:grpSpPr>
        <p:pic>
          <p:nvPicPr>
            <p:cNvPr id="190" name="Image 18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91" name="Connecteur droit 190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2" name="Groupe 191"/>
          <p:cNvGrpSpPr/>
          <p:nvPr/>
        </p:nvGrpSpPr>
        <p:grpSpPr>
          <a:xfrm>
            <a:off x="1314351" y="4944148"/>
            <a:ext cx="3647509" cy="99356"/>
            <a:chOff x="10297478" y="1032595"/>
            <a:chExt cx="2350450" cy="187187"/>
          </a:xfrm>
        </p:grpSpPr>
        <p:pic>
          <p:nvPicPr>
            <p:cNvPr id="193" name="Image 19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94" name="Connecteur droit 193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5" name="Groupe 194"/>
          <p:cNvGrpSpPr/>
          <p:nvPr/>
        </p:nvGrpSpPr>
        <p:grpSpPr>
          <a:xfrm>
            <a:off x="698202" y="1377247"/>
            <a:ext cx="2034613" cy="178904"/>
            <a:chOff x="10297478" y="1032595"/>
            <a:chExt cx="2350450" cy="187187"/>
          </a:xfrm>
        </p:grpSpPr>
        <p:pic>
          <p:nvPicPr>
            <p:cNvPr id="196" name="Image 19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97" name="Connecteur droit 196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8" name="Groupe 197"/>
          <p:cNvGrpSpPr/>
          <p:nvPr/>
        </p:nvGrpSpPr>
        <p:grpSpPr>
          <a:xfrm>
            <a:off x="7638308" y="4944148"/>
            <a:ext cx="1064325" cy="157781"/>
            <a:chOff x="10297478" y="1032595"/>
            <a:chExt cx="2350450" cy="187187"/>
          </a:xfrm>
        </p:grpSpPr>
        <p:pic>
          <p:nvPicPr>
            <p:cNvPr id="199" name="Image 19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00" name="Connecteur droit 19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01" name="Groupe 200"/>
          <p:cNvGrpSpPr/>
          <p:nvPr/>
        </p:nvGrpSpPr>
        <p:grpSpPr>
          <a:xfrm>
            <a:off x="2896697" y="5220823"/>
            <a:ext cx="1537358" cy="136362"/>
            <a:chOff x="10297478" y="1032595"/>
            <a:chExt cx="2350450" cy="187187"/>
          </a:xfrm>
        </p:grpSpPr>
        <p:pic>
          <p:nvPicPr>
            <p:cNvPr id="202" name="Image 20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03" name="Connecteur droit 20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04" name="Groupe 203"/>
          <p:cNvGrpSpPr/>
          <p:nvPr/>
        </p:nvGrpSpPr>
        <p:grpSpPr>
          <a:xfrm>
            <a:off x="7294220" y="5229987"/>
            <a:ext cx="2438177" cy="130963"/>
            <a:chOff x="10297478" y="1032595"/>
            <a:chExt cx="2350450" cy="187187"/>
          </a:xfrm>
        </p:grpSpPr>
        <p:pic>
          <p:nvPicPr>
            <p:cNvPr id="205" name="Image 20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06" name="Connecteur droit 20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07" name="Groupe 206"/>
          <p:cNvGrpSpPr/>
          <p:nvPr/>
        </p:nvGrpSpPr>
        <p:grpSpPr>
          <a:xfrm>
            <a:off x="452390" y="5483671"/>
            <a:ext cx="2939729" cy="142707"/>
            <a:chOff x="10297478" y="1032595"/>
            <a:chExt cx="2350450" cy="187187"/>
          </a:xfrm>
        </p:grpSpPr>
        <p:pic>
          <p:nvPicPr>
            <p:cNvPr id="208" name="Image 20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09" name="Connecteur droit 208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10" name="Groupe 209"/>
          <p:cNvGrpSpPr/>
          <p:nvPr/>
        </p:nvGrpSpPr>
        <p:grpSpPr>
          <a:xfrm>
            <a:off x="5797101" y="5520046"/>
            <a:ext cx="975527" cy="106332"/>
            <a:chOff x="10297478" y="1032595"/>
            <a:chExt cx="2350450" cy="187187"/>
          </a:xfrm>
        </p:grpSpPr>
        <p:pic>
          <p:nvPicPr>
            <p:cNvPr id="211" name="Image 2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12" name="Connecteur droit 211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13" name="Groupe 212"/>
          <p:cNvGrpSpPr/>
          <p:nvPr/>
        </p:nvGrpSpPr>
        <p:grpSpPr>
          <a:xfrm>
            <a:off x="486826" y="5778783"/>
            <a:ext cx="2807276" cy="74810"/>
            <a:chOff x="10297478" y="1032595"/>
            <a:chExt cx="2350450" cy="187187"/>
          </a:xfrm>
        </p:grpSpPr>
        <p:pic>
          <p:nvPicPr>
            <p:cNvPr id="214" name="Image 2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15" name="Connecteur droit 214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16" name="Groupe 215"/>
          <p:cNvGrpSpPr/>
          <p:nvPr/>
        </p:nvGrpSpPr>
        <p:grpSpPr>
          <a:xfrm>
            <a:off x="3708069" y="5746383"/>
            <a:ext cx="2262783" cy="147966"/>
            <a:chOff x="10297478" y="1032595"/>
            <a:chExt cx="2350450" cy="187187"/>
          </a:xfrm>
        </p:grpSpPr>
        <p:pic>
          <p:nvPicPr>
            <p:cNvPr id="217" name="Image 2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18" name="Connecteur droit 217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19" name="Groupe 218"/>
          <p:cNvGrpSpPr/>
          <p:nvPr/>
        </p:nvGrpSpPr>
        <p:grpSpPr>
          <a:xfrm>
            <a:off x="351260" y="6038773"/>
            <a:ext cx="2139888" cy="291620"/>
            <a:chOff x="10297478" y="1032595"/>
            <a:chExt cx="2350450" cy="187187"/>
          </a:xfrm>
        </p:grpSpPr>
        <p:pic>
          <p:nvPicPr>
            <p:cNvPr id="220" name="Image 2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21" name="Connecteur droit 220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2" name="Groupe 221"/>
          <p:cNvGrpSpPr/>
          <p:nvPr/>
        </p:nvGrpSpPr>
        <p:grpSpPr>
          <a:xfrm>
            <a:off x="3687748" y="6074855"/>
            <a:ext cx="903189" cy="231720"/>
            <a:chOff x="10297478" y="1032595"/>
            <a:chExt cx="2350450" cy="187187"/>
          </a:xfrm>
        </p:grpSpPr>
        <p:pic>
          <p:nvPicPr>
            <p:cNvPr id="223" name="Image 22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24" name="Connecteur droit 223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25" name="ZoneTexte 224"/>
          <p:cNvSpPr txBox="1"/>
          <p:nvPr/>
        </p:nvSpPr>
        <p:spPr>
          <a:xfrm>
            <a:off x="11363457" y="530171"/>
            <a:ext cx="56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LA</a:t>
            </a:r>
          </a:p>
        </p:txBody>
      </p:sp>
      <p:sp>
        <p:nvSpPr>
          <p:cNvPr id="226" name="ZoneTexte 225"/>
          <p:cNvSpPr txBox="1"/>
          <p:nvPr/>
        </p:nvSpPr>
        <p:spPr>
          <a:xfrm>
            <a:off x="11124457" y="864351"/>
            <a:ext cx="976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NOUS</a:t>
            </a:r>
          </a:p>
        </p:txBody>
      </p:sp>
      <p:sp>
        <p:nvSpPr>
          <p:cNvPr id="227" name="ZoneTexte 226"/>
          <p:cNvSpPr txBox="1"/>
          <p:nvPr/>
        </p:nvSpPr>
        <p:spPr>
          <a:xfrm>
            <a:off x="11274732" y="1233683"/>
            <a:ext cx="73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LUI</a:t>
            </a:r>
          </a:p>
        </p:txBody>
      </p:sp>
      <p:sp>
        <p:nvSpPr>
          <p:cNvPr id="228" name="ZoneTexte 227"/>
          <p:cNvSpPr txBox="1"/>
          <p:nvPr/>
        </p:nvSpPr>
        <p:spPr>
          <a:xfrm>
            <a:off x="11317418" y="1602155"/>
            <a:ext cx="69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LES</a:t>
            </a:r>
          </a:p>
        </p:txBody>
      </p:sp>
      <p:sp>
        <p:nvSpPr>
          <p:cNvPr id="229" name="ZoneTexte 228"/>
          <p:cNvSpPr txBox="1"/>
          <p:nvPr/>
        </p:nvSpPr>
        <p:spPr>
          <a:xfrm>
            <a:off x="11357723" y="2073960"/>
            <a:ext cx="56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230" name="ZoneTexte 229"/>
          <p:cNvSpPr txBox="1"/>
          <p:nvPr/>
        </p:nvSpPr>
        <p:spPr>
          <a:xfrm>
            <a:off x="7360501" y="6405073"/>
            <a:ext cx="2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Il la lui prête</a:t>
            </a:r>
            <a:endParaRPr lang="fr-F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31" name="Groupe 230"/>
          <p:cNvGrpSpPr/>
          <p:nvPr/>
        </p:nvGrpSpPr>
        <p:grpSpPr>
          <a:xfrm>
            <a:off x="6212846" y="6312848"/>
            <a:ext cx="3060866" cy="119734"/>
            <a:chOff x="10297478" y="1032595"/>
            <a:chExt cx="2350450" cy="187187"/>
          </a:xfrm>
        </p:grpSpPr>
        <p:pic>
          <p:nvPicPr>
            <p:cNvPr id="232" name="Image 2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33" name="Connecteur droit 23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34" name="ZoneTexte 233"/>
          <p:cNvSpPr txBox="1"/>
          <p:nvPr/>
        </p:nvSpPr>
        <p:spPr>
          <a:xfrm>
            <a:off x="11405143" y="2558894"/>
            <a:ext cx="56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855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7" grpId="0"/>
      <p:bldP spid="100" grpId="0"/>
      <p:bldP spid="101" grpId="0"/>
      <p:bldP spid="77" grpId="0"/>
      <p:bldP spid="103" grpId="0"/>
      <p:bldP spid="104" grpId="0"/>
      <p:bldP spid="106" grpId="0"/>
      <p:bldP spid="225" grpId="0"/>
      <p:bldP spid="226" grpId="0"/>
      <p:bldP spid="227" grpId="0"/>
      <p:bldP spid="228" grpId="0"/>
      <p:bldP spid="229" grpId="0"/>
      <p:bldP spid="230" grpId="0"/>
      <p:bldP spid="2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135" y="250257"/>
            <a:ext cx="11280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Recopie uniquement les phrases contenant un complément du verbe. Souligne-le.</a:t>
            </a:r>
          </a:p>
          <a:p>
            <a:pPr>
              <a:lnSpc>
                <a:spcPct val="150000"/>
              </a:lnSpc>
            </a:pPr>
            <a:r>
              <a:rPr lang="fr-FR" i="1" dirty="0"/>
              <a:t>Julien embrasse maman.			Le maçon construit un mur.</a:t>
            </a:r>
          </a:p>
          <a:p>
            <a:pPr>
              <a:lnSpc>
                <a:spcPct val="150000"/>
              </a:lnSpc>
            </a:pPr>
            <a:r>
              <a:rPr lang="fr-FR" i="1" dirty="0"/>
              <a:t>Dans la mare, les grenouilles coassent.		La maitresse interroge un élève.</a:t>
            </a:r>
          </a:p>
          <a:p>
            <a:pPr>
              <a:lnSpc>
                <a:spcPct val="150000"/>
              </a:lnSpc>
            </a:pPr>
            <a:r>
              <a:rPr lang="fr-FR" i="1" dirty="0"/>
              <a:t>Le chasseur vise le chevreuil.			Le chien joue avec sa balle dans le jardin.</a:t>
            </a:r>
          </a:p>
          <a:p>
            <a:pPr>
              <a:lnSpc>
                <a:spcPct val="150000"/>
              </a:lnSpc>
            </a:pPr>
            <a:r>
              <a:rPr lang="fr-FR" i="1" dirty="0"/>
              <a:t>À l’hôpital, les médecins soignent les malades.	Léo va à la piscine tous les mardis.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6135" y="3202718"/>
            <a:ext cx="1128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Récris les phrases en remplaçant le GN complément du verbe en gras par un pronom.</a:t>
            </a:r>
          </a:p>
          <a:p>
            <a:pPr>
              <a:lnSpc>
                <a:spcPct val="150000"/>
              </a:lnSpc>
            </a:pPr>
            <a:r>
              <a:rPr lang="fr-FR" i="1" dirty="0"/>
              <a:t>Paul découpe les étoiles en carton.		Le chien poussa la porte.		Vous préparez le repas.</a:t>
            </a:r>
          </a:p>
          <a:p>
            <a:pPr>
              <a:lnSpc>
                <a:spcPct val="150000"/>
              </a:lnSpc>
            </a:pPr>
            <a:r>
              <a:rPr lang="fr-FR" i="1" dirty="0"/>
              <a:t>Nous obéissons à nos parents.		La lumière aveugle l’enfant.		Je parle au professeur.</a:t>
            </a:r>
            <a:endParaRPr lang="fr-FR" dirty="0"/>
          </a:p>
        </p:txBody>
      </p:sp>
      <p:grpSp>
        <p:nvGrpSpPr>
          <p:cNvPr id="10" name="Groupe 9"/>
          <p:cNvGrpSpPr/>
          <p:nvPr/>
        </p:nvGrpSpPr>
        <p:grpSpPr>
          <a:xfrm>
            <a:off x="1035988" y="899351"/>
            <a:ext cx="1688924" cy="197929"/>
            <a:chOff x="10297478" y="1032595"/>
            <a:chExt cx="2350450" cy="187187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3" name="Connecteur droit 1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5996539" y="899351"/>
            <a:ext cx="1428389" cy="197929"/>
            <a:chOff x="10297478" y="1032595"/>
            <a:chExt cx="2350450" cy="187187"/>
          </a:xfrm>
        </p:grpSpPr>
        <p:pic>
          <p:nvPicPr>
            <p:cNvPr id="16" name="Imag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18" name="Connecteur droit 17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0" name="Groupe 19"/>
          <p:cNvGrpSpPr/>
          <p:nvPr/>
        </p:nvGrpSpPr>
        <p:grpSpPr>
          <a:xfrm>
            <a:off x="6259138" y="1316726"/>
            <a:ext cx="1668710" cy="231720"/>
            <a:chOff x="10297478" y="1032595"/>
            <a:chExt cx="2350450" cy="187187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4" name="Connecteur droit 23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1584628" y="1704628"/>
            <a:ext cx="1432892" cy="224756"/>
            <a:chOff x="10297478" y="1032595"/>
            <a:chExt cx="2350450" cy="187187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27" name="Connecteur droit 26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5807544" y="1734101"/>
            <a:ext cx="1717968" cy="195283"/>
            <a:chOff x="10297478" y="1032595"/>
            <a:chExt cx="2350450" cy="187187"/>
          </a:xfrm>
        </p:grpSpPr>
        <p:pic>
          <p:nvPicPr>
            <p:cNvPr id="29" name="Image 2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30" name="Connecteur droit 2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2724912" y="2165956"/>
            <a:ext cx="1865376" cy="187767"/>
            <a:chOff x="10297478" y="1032595"/>
            <a:chExt cx="2350450" cy="187187"/>
          </a:xfrm>
        </p:grpSpPr>
        <p:pic>
          <p:nvPicPr>
            <p:cNvPr id="32" name="Image 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33" name="Connecteur droit 32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4" name="Groupe 33"/>
          <p:cNvGrpSpPr/>
          <p:nvPr/>
        </p:nvGrpSpPr>
        <p:grpSpPr>
          <a:xfrm>
            <a:off x="5706178" y="2166183"/>
            <a:ext cx="903189" cy="231720"/>
            <a:chOff x="10297478" y="1032595"/>
            <a:chExt cx="2350450" cy="187187"/>
          </a:xfrm>
        </p:grpSpPr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36" name="Connecteur droit 35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7" name="ZoneTexte 36"/>
          <p:cNvSpPr txBox="1"/>
          <p:nvPr/>
        </p:nvSpPr>
        <p:spPr>
          <a:xfrm>
            <a:off x="3723856" y="3559975"/>
            <a:ext cx="6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LES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424928" y="3559975"/>
            <a:ext cx="56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LA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0889178" y="3559975"/>
            <a:ext cx="63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LUI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314628" y="4006932"/>
            <a:ext cx="81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LEUR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646646" y="4033715"/>
            <a:ext cx="56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0961887" y="4033715"/>
            <a:ext cx="6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LUI</a:t>
            </a:r>
          </a:p>
        </p:txBody>
      </p:sp>
    </p:spTree>
    <p:extLst>
      <p:ext uri="{BB962C8B-B14F-4D97-AF65-F5344CB8AC3E}">
        <p14:creationId xmlns:p14="http://schemas.microsoft.com/office/powerpoint/2010/main" val="327869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135" y="250257"/>
            <a:ext cx="11280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Récris les phrases en remplaçant le pronom complément du verbe en gras par un GN</a:t>
            </a:r>
            <a:r>
              <a:rPr lang="fr-FR" dirty="0"/>
              <a:t>.</a:t>
            </a:r>
          </a:p>
          <a:p>
            <a:r>
              <a:rPr lang="fr-FR" i="1" dirty="0"/>
              <a:t>Vous </a:t>
            </a:r>
            <a:r>
              <a:rPr lang="fr-FR" b="1" i="1" dirty="0"/>
              <a:t>le</a:t>
            </a:r>
            <a:r>
              <a:rPr lang="fr-FR" i="1" dirty="0"/>
              <a:t> prenez dans vos mains.	Tu </a:t>
            </a:r>
            <a:r>
              <a:rPr lang="fr-FR" b="1" i="1" dirty="0"/>
              <a:t>lui</a:t>
            </a:r>
            <a:r>
              <a:rPr lang="fr-FR" i="1" dirty="0"/>
              <a:t> donnes un bouquet de fleurs.		La lune </a:t>
            </a:r>
            <a:r>
              <a:rPr lang="fr-FR" b="1" i="1" dirty="0"/>
              <a:t>l’</a:t>
            </a:r>
            <a:r>
              <a:rPr lang="fr-FR" i="1" dirty="0"/>
              <a:t>éclaire.</a:t>
            </a:r>
          </a:p>
          <a:p>
            <a:r>
              <a:rPr lang="fr-FR" i="1" dirty="0"/>
              <a:t>Arthur </a:t>
            </a:r>
            <a:r>
              <a:rPr lang="fr-FR" b="1" i="1" dirty="0"/>
              <a:t>la</a:t>
            </a:r>
            <a:r>
              <a:rPr lang="fr-FR" i="1" dirty="0"/>
              <a:t> range toutes les semaines.	Le spectacle </a:t>
            </a:r>
            <a:r>
              <a:rPr lang="fr-FR" b="1" i="1" dirty="0"/>
              <a:t>les</a:t>
            </a:r>
            <a:r>
              <a:rPr lang="fr-FR" i="1" dirty="0"/>
              <a:t> enthousiasme.	Suzie </a:t>
            </a:r>
            <a:r>
              <a:rPr lang="fr-FR" b="1" i="1" dirty="0"/>
              <a:t>les</a:t>
            </a:r>
            <a:r>
              <a:rPr lang="fr-FR" i="1" dirty="0"/>
              <a:t> emprunte à la bibliothèque.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87989" y="1424124"/>
            <a:ext cx="1128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Remplace le complément du verbe en gras par </a:t>
            </a:r>
            <a:r>
              <a:rPr lang="fr-FR" b="1" i="1" dirty="0"/>
              <a:t>lui </a:t>
            </a:r>
            <a:r>
              <a:rPr lang="fr-FR" b="1" dirty="0"/>
              <a:t>ou par </a:t>
            </a:r>
            <a:r>
              <a:rPr lang="fr-FR" b="1" i="1" dirty="0"/>
              <a:t>leur</a:t>
            </a:r>
            <a:r>
              <a:rPr lang="fr-FR" dirty="0"/>
              <a:t>.</a:t>
            </a:r>
          </a:p>
          <a:p>
            <a:r>
              <a:rPr lang="fr-FR" i="1" dirty="0"/>
              <a:t>J’ai écrit à ma tante pour son anniversaire.			Pierre téléphone à ses parents tous les soirs.</a:t>
            </a:r>
          </a:p>
          <a:p>
            <a:r>
              <a:rPr lang="fr-FR" i="1" dirty="0"/>
              <a:t>Cet enfant ressemble à sa mère.				Maman achète un blouson à son fils.</a:t>
            </a:r>
          </a:p>
          <a:p>
            <a:r>
              <a:rPr lang="fr-FR" i="1" dirty="0"/>
              <a:t>Les pancartes indiquent la sortie aux visiteurs.			Karim propose à ses copains de faire du vélo.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446052" y="1705566"/>
            <a:ext cx="1285817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LUI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899542" y="1693394"/>
            <a:ext cx="839432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LEUR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451396" y="2024288"/>
            <a:ext cx="535388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LUI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191137" y="1989646"/>
            <a:ext cx="617684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LUI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679797" y="2285899"/>
            <a:ext cx="85447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LEUR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101975" y="2328200"/>
            <a:ext cx="63699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LEUR</a:t>
            </a:r>
          </a:p>
        </p:txBody>
      </p:sp>
    </p:spTree>
    <p:extLst>
      <p:ext uri="{BB962C8B-B14F-4D97-AF65-F5344CB8AC3E}">
        <p14:creationId xmlns:p14="http://schemas.microsoft.com/office/powerpoint/2010/main" val="34107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75446"/>
              </p:ext>
            </p:extLst>
          </p:nvPr>
        </p:nvGraphicFramePr>
        <p:xfrm>
          <a:off x="284573" y="3618314"/>
          <a:ext cx="11041864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6688">
                  <a:extLst>
                    <a:ext uri="{9D8B030D-6E8A-4147-A177-3AD203B41FA5}">
                      <a16:colId xmlns:a16="http://schemas.microsoft.com/office/drawing/2014/main" val="1968091213"/>
                    </a:ext>
                  </a:extLst>
                </a:gridCol>
                <a:gridCol w="4875176">
                  <a:extLst>
                    <a:ext uri="{9D8B030D-6E8A-4147-A177-3AD203B41FA5}">
                      <a16:colId xmlns:a16="http://schemas.microsoft.com/office/drawing/2014/main" val="2415151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COMPLEMENT DU VERBE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COMPLEMENT DE PHRASE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773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98928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83695" y="377907"/>
            <a:ext cx="56507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Recopie les groupes en gras dans la colonne qui convient</a:t>
            </a:r>
            <a:r>
              <a:rPr lang="fr-FR" dirty="0"/>
              <a:t>.</a:t>
            </a:r>
          </a:p>
          <a:p>
            <a:r>
              <a:rPr lang="fr-FR" i="1" dirty="0"/>
              <a:t>Les hommes préhistoriques allaient à la chasse.</a:t>
            </a:r>
          </a:p>
          <a:p>
            <a:r>
              <a:rPr lang="fr-FR" i="1" dirty="0"/>
              <a:t>Nous mangeons des fraises au mois de juin.</a:t>
            </a:r>
          </a:p>
          <a:p>
            <a:r>
              <a:rPr lang="fr-FR" i="1" dirty="0"/>
              <a:t>Alexandre rêve de cette maison tous les jours.</a:t>
            </a:r>
          </a:p>
          <a:p>
            <a:r>
              <a:rPr lang="fr-FR" i="1" dirty="0"/>
              <a:t>Ce matin, les ouvriers réparent la fuite d’eau.</a:t>
            </a:r>
          </a:p>
          <a:p>
            <a:r>
              <a:rPr lang="fr-FR" i="1" dirty="0"/>
              <a:t>Aziz, le soir, raconte sa journée à ses parents.</a:t>
            </a:r>
          </a:p>
          <a:p>
            <a:r>
              <a:rPr lang="fr-FR" i="1" dirty="0"/>
              <a:t>J’ai visité de superbes monuments en Italie.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8751" y="4114277"/>
            <a:ext cx="124716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à la chasse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93592" y="4628248"/>
            <a:ext cx="1255385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des fraises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25513" y="4596808"/>
            <a:ext cx="1643707" cy="35198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au mois de juin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15668" y="4123281"/>
            <a:ext cx="1677924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 cette maison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503358" y="4114277"/>
            <a:ext cx="1411963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tous les jours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208916" y="4114277"/>
            <a:ext cx="1172828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ce matin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8751" y="5099487"/>
            <a:ext cx="159443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la fuite d’eau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312018" y="4596808"/>
            <a:ext cx="1069726" cy="34527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le soir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8751" y="5661913"/>
            <a:ext cx="124716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sa journée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92112" y="4138673"/>
            <a:ext cx="1507038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à ses parents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50636" y="4603524"/>
            <a:ext cx="287162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 superbes monuments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525513" y="5146873"/>
            <a:ext cx="97833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En Italie</a:t>
            </a:r>
          </a:p>
        </p:txBody>
      </p:sp>
    </p:spTree>
    <p:extLst>
      <p:ext uri="{BB962C8B-B14F-4D97-AF65-F5344CB8AC3E}">
        <p14:creationId xmlns:p14="http://schemas.microsoft.com/office/powerpoint/2010/main" val="182797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697</Words>
  <Application>Microsoft Office PowerPoint</Application>
  <PresentationFormat>Grand écran</PresentationFormat>
  <Paragraphs>102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Andika</vt:lpstr>
      <vt:lpstr>Arial</vt:lpstr>
      <vt:lpstr>Calibri</vt:lpstr>
      <vt:lpstr>Calibri Light</vt:lpstr>
      <vt:lpstr>Comic Sans MS</vt:lpstr>
      <vt:lpstr>Thème Office</vt:lpstr>
      <vt:lpstr>LE COMPLEMENT DU VERBE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COMPLEMENTS DE  PHRASE</dc:title>
  <dc:creator>JULIE SAINT-LEGER</dc:creator>
  <cp:lastModifiedBy>JULIE SAINT-LEGER</cp:lastModifiedBy>
  <cp:revision>47</cp:revision>
  <dcterms:created xsi:type="dcterms:W3CDTF">2016-12-20T09:14:26Z</dcterms:created>
  <dcterms:modified xsi:type="dcterms:W3CDTF">2017-03-30T20:36:04Z</dcterms:modified>
</cp:coreProperties>
</file>