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0" r:id="rId4"/>
    <p:sldId id="295" r:id="rId5"/>
    <p:sldId id="299" r:id="rId6"/>
    <p:sldId id="296" r:id="rId7"/>
    <p:sldId id="267" r:id="rId8"/>
    <p:sldId id="301" r:id="rId9"/>
    <p:sldId id="297" r:id="rId10"/>
    <p:sldId id="303" r:id="rId11"/>
    <p:sldId id="30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9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4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3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9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.jp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4228026" y="2373926"/>
            <a:ext cx="1956169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Jokerman" panose="04090605060D06020702" pitchFamily="82" charset="0"/>
              </a:rPr>
              <a:t>Amadou</a:t>
            </a:r>
          </a:p>
        </p:txBody>
      </p:sp>
      <p:cxnSp>
        <p:nvCxnSpPr>
          <p:cNvPr id="7" name="Connecteur en arc 6"/>
          <p:cNvCxnSpPr>
            <a:cxnSpLocks/>
            <a:stCxn id="4" idx="3"/>
          </p:cNvCxnSpPr>
          <p:nvPr/>
        </p:nvCxnSpPr>
        <p:spPr>
          <a:xfrm rot="16200000" flipV="1">
            <a:off x="3602504" y="827244"/>
            <a:ext cx="1289943" cy="191727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468644">
            <a:off x="3530466" y="131821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Une histoire</a:t>
            </a:r>
          </a:p>
        </p:txBody>
      </p:sp>
      <p:cxnSp>
        <p:nvCxnSpPr>
          <p:cNvPr id="28" name="Connecteur en arc 27"/>
          <p:cNvCxnSpPr>
            <a:cxnSpLocks/>
          </p:cNvCxnSpPr>
          <p:nvPr/>
        </p:nvCxnSpPr>
        <p:spPr>
          <a:xfrm rot="10800000" flipV="1">
            <a:off x="3060133" y="3140967"/>
            <a:ext cx="1167901" cy="229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hlinkClick r:id="rId2" action="ppaction://hlinksldjump"/>
          </p:cNvPr>
          <p:cNvSpPr txBox="1"/>
          <p:nvPr/>
        </p:nvSpPr>
        <p:spPr>
          <a:xfrm>
            <a:off x="2946515" y="3154821"/>
            <a:ext cx="112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cxnSp>
        <p:nvCxnSpPr>
          <p:cNvPr id="74" name="Connecteur en arc 73"/>
          <p:cNvCxnSpPr>
            <a:cxnSpLocks/>
          </p:cNvCxnSpPr>
          <p:nvPr/>
        </p:nvCxnSpPr>
        <p:spPr>
          <a:xfrm rot="5400000" flipH="1" flipV="1">
            <a:off x="5574622" y="961295"/>
            <a:ext cx="1719138" cy="1290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 rot="20271139">
            <a:off x="6183528" y="1225070"/>
            <a:ext cx="8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QUI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388794" y="313592"/>
            <a:ext cx="2770322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Alamain" pitchFamily="34" charset="0"/>
              </a:rPr>
              <a:t>Un narrateur extérieur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55575" y="52939"/>
            <a:ext cx="1588334" cy="267093"/>
          </a:xfrm>
          <a:prstGeom prst="rect">
            <a:avLst/>
          </a:prstGeom>
          <a:noFill/>
        </p:spPr>
        <p:txBody>
          <a:bodyPr wrap="square" lIns="0" tIns="216000" rIns="0" bIns="0" rtlCol="0" anchor="b" anchorCtr="0">
            <a:noAutofit/>
          </a:bodyPr>
          <a:lstStyle/>
          <a:p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Les rapaces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096808" y="49458"/>
            <a:ext cx="24398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Amadou risque d’être tué par l’oiseau qui veut le manger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-521889" y="2932981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Je: l’aigle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712602" y="2616632"/>
            <a:ext cx="1639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T’: Amadou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475406" y="2953518"/>
            <a:ext cx="1870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 : l’aigle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581004" y="3372761"/>
            <a:ext cx="1600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Lui: Amadou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1931" y="3281273"/>
            <a:ext cx="16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Celui-ci: l’oiseau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234597" y="3741223"/>
            <a:ext cx="1896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Lui: Amadou</a:t>
            </a:r>
          </a:p>
        </p:txBody>
      </p:sp>
      <p:sp>
        <p:nvSpPr>
          <p:cNvPr id="12" name="Ellipse 11"/>
          <p:cNvSpPr/>
          <p:nvPr/>
        </p:nvSpPr>
        <p:spPr>
          <a:xfrm>
            <a:off x="7256333" y="161535"/>
            <a:ext cx="1438030" cy="5984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3ème  PS</a:t>
            </a:r>
          </a:p>
        </p:txBody>
      </p:sp>
      <p:sp>
        <p:nvSpPr>
          <p:cNvPr id="16" name="AutoShape 2" descr="Résultat de recherche d'images pour &quot;mon ami frédéri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-76806" y="3615084"/>
            <a:ext cx="1787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 : Amadou</a:t>
            </a:r>
          </a:p>
        </p:txBody>
      </p:sp>
      <p:cxnSp>
        <p:nvCxnSpPr>
          <p:cNvPr id="49" name="Connecteur en arc 27"/>
          <p:cNvCxnSpPr>
            <a:cxnSpLocks/>
            <a:endCxn id="52" idx="1"/>
          </p:cNvCxnSpPr>
          <p:nvPr/>
        </p:nvCxnSpPr>
        <p:spPr>
          <a:xfrm rot="16200000" flipH="1">
            <a:off x="5293482" y="3562295"/>
            <a:ext cx="1345161" cy="7127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hlinkClick r:id="rId2" action="ppaction://hlinksldjump"/>
          </p:cNvPr>
          <p:cNvSpPr txBox="1"/>
          <p:nvPr/>
        </p:nvSpPr>
        <p:spPr>
          <a:xfrm rot="2838324">
            <a:off x="4930997" y="3446170"/>
            <a:ext cx="1357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322412" y="4360393"/>
            <a:ext cx="264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Pour désigner l’oiseau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7152105" y="5597456"/>
            <a:ext cx="2014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Celui-ci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23103" y="2569352"/>
            <a:ext cx="148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Il: Amadou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370191" y="4724663"/>
            <a:ext cx="2299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Une voix qui venait du ciel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705324" y="5675303"/>
            <a:ext cx="3290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L’oiseau géant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3567801" y="5238841"/>
            <a:ext cx="3583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oiseau de grande taille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68861"/>
            <a:ext cx="1112774" cy="144039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82" y="422737"/>
            <a:ext cx="1796210" cy="944459"/>
          </a:xfrm>
          <a:prstGeom prst="rect">
            <a:avLst/>
          </a:prstGeom>
        </p:spPr>
      </p:pic>
      <p:pic>
        <p:nvPicPr>
          <p:cNvPr id="50" name="Image 102" descr="pronom_perso-coule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65" y="4475169"/>
            <a:ext cx="964198" cy="11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0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1" grpId="0"/>
      <p:bldP spid="82" grpId="0"/>
      <p:bldP spid="40" grpId="0"/>
      <p:bldP spid="47" grpId="0"/>
      <p:bldP spid="60" grpId="0"/>
      <p:bldP spid="61" grpId="0"/>
      <p:bldP spid="64" grpId="0"/>
      <p:bldP spid="67" grpId="0"/>
      <p:bldP spid="65" grpId="0"/>
      <p:bldP spid="77" grpId="0"/>
      <p:bldP spid="12" grpId="0" animBg="1"/>
      <p:bldP spid="76" grpId="0"/>
      <p:bldP spid="51" grpId="0"/>
      <p:bldP spid="52" grpId="0"/>
      <p:bldP spid="55" grpId="0"/>
      <p:bldP spid="66" grpId="0"/>
      <p:bldP spid="68" grpId="0"/>
      <p:bldP spid="79" grpId="0"/>
      <p:bldP spid="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6554295" y="3483305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GROUPES NOMINAUX</a:t>
            </a:r>
          </a:p>
        </p:txBody>
      </p:sp>
      <p:sp>
        <p:nvSpPr>
          <p:cNvPr id="42" name="Nuage 41"/>
          <p:cNvSpPr/>
          <p:nvPr/>
        </p:nvSpPr>
        <p:spPr>
          <a:xfrm>
            <a:off x="6554295" y="429250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733921" y="1634176"/>
            <a:ext cx="2182279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verbes à l’infinitif</a:t>
            </a:r>
          </a:p>
        </p:txBody>
      </p:sp>
      <p:cxnSp>
        <p:nvCxnSpPr>
          <p:cNvPr id="41" name="Connecteur en arc 40"/>
          <p:cNvCxnSpPr/>
          <p:nvPr/>
        </p:nvCxnSpPr>
        <p:spPr>
          <a:xfrm rot="16200000" flipV="1">
            <a:off x="6239000" y="2609958"/>
            <a:ext cx="1455351" cy="16521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2965167" y="733639"/>
            <a:ext cx="287304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 poids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de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l’oiseau géant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5334" y="3420243"/>
            <a:ext cx="43132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avec des adjectifs</a:t>
            </a:r>
          </a:p>
        </p:txBody>
      </p:sp>
      <p:cxnSp>
        <p:nvCxnSpPr>
          <p:cNvPr id="30" name="Connecteur en arc 40"/>
          <p:cNvCxnSpPr>
            <a:stCxn id="3" idx="1"/>
          </p:cNvCxnSpPr>
          <p:nvPr/>
        </p:nvCxnSpPr>
        <p:spPr>
          <a:xfrm rot="10800000">
            <a:off x="4355979" y="3356993"/>
            <a:ext cx="2198317" cy="57772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309" y="4057050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les ailes étendues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102601" y="4093813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À petits pas chancelants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68790" y="568498"/>
            <a:ext cx="2933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oiseau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de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grande taille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4860309" y="2474257"/>
            <a:ext cx="4055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SAVOIR / REGARDER / AVANCER/ DETACHER/ REPLIER</a:t>
            </a:r>
          </a:p>
        </p:txBody>
      </p:sp>
      <p:pic>
        <p:nvPicPr>
          <p:cNvPr id="1027" name="Image 77" descr="adjectif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6535"/>
            <a:ext cx="733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27" y="4386133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69" descr="déterminant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7" y="4406931"/>
            <a:ext cx="442856" cy="5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 69" descr="déterminant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799" y="4485485"/>
            <a:ext cx="442856" cy="5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43" y="4442139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14" y="4389636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710" y="4461421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08" y="4424412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ZoneTexte 48"/>
          <p:cNvSpPr txBox="1"/>
          <p:nvPr/>
        </p:nvSpPr>
        <p:spPr>
          <a:xfrm>
            <a:off x="136394" y="138491"/>
            <a:ext cx="43132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avec des CDN</a:t>
            </a: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579" y="100571"/>
            <a:ext cx="752385" cy="610369"/>
          </a:xfrm>
          <a:prstGeom prst="rect">
            <a:avLst/>
          </a:prstGeom>
        </p:spPr>
      </p:pic>
      <p:pic>
        <p:nvPicPr>
          <p:cNvPr id="58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157061" y="971397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3923782" y="1209136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Connecteur en arc 40"/>
          <p:cNvCxnSpPr/>
          <p:nvPr/>
        </p:nvCxnSpPr>
        <p:spPr>
          <a:xfrm rot="16200000" flipV="1">
            <a:off x="3681960" y="862009"/>
            <a:ext cx="3337159" cy="24153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68829" y="5402595"/>
            <a:ext cx="50552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latin typeface="Comic Sans MS" panose="030F0702030302020204" pitchFamily="66" charset="0"/>
              </a:rPr>
              <a:t>La fillette </a:t>
            </a:r>
            <a:r>
              <a:rPr lang="fr-FR" dirty="0">
                <a:latin typeface="Comic Sans MS" panose="030F0702030302020204" pitchFamily="66" charset="0"/>
              </a:rPr>
              <a:t>aperçoit </a:t>
            </a:r>
            <a:r>
              <a:rPr lang="fr-FR" b="1" dirty="0">
                <a:latin typeface="Comic Sans MS" panose="030F0702030302020204" pitchFamily="66" charset="0"/>
              </a:rPr>
              <a:t>un chat </a:t>
            </a:r>
            <a:r>
              <a:rPr lang="fr-FR" dirty="0">
                <a:latin typeface="Comic Sans MS" panose="030F0702030302020204" pitchFamily="66" charset="0"/>
              </a:rPr>
              <a:t>et </a:t>
            </a:r>
            <a:r>
              <a:rPr lang="fr-FR" b="1" dirty="0">
                <a:latin typeface="Comic Sans MS" panose="030F0702030302020204" pitchFamily="66" charset="0"/>
              </a:rPr>
              <a:t>un chien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0" name="Image 4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46" y="5363433"/>
            <a:ext cx="1112774" cy="144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6" grpId="0"/>
      <p:bldP spid="29" grpId="0" animBg="1"/>
      <p:bldP spid="33" grpId="0"/>
      <p:bldP spid="34" grpId="0"/>
      <p:bldP spid="38" grpId="0"/>
      <p:bldP spid="54" grpId="0"/>
      <p:bldP spid="49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02932" y="344818"/>
            <a:ext cx="59766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LES CLASSES DE MOTS</a:t>
            </a:r>
          </a:p>
        </p:txBody>
      </p:sp>
      <p:pic>
        <p:nvPicPr>
          <p:cNvPr id="3" name="Image 69" descr="déterminant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92703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1080120" cy="113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7" descr="adjectif_coule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47" y="1474908"/>
            <a:ext cx="978781" cy="126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00" y="3574866"/>
            <a:ext cx="720508" cy="79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02" descr="pronom_perso-coule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1325"/>
            <a:ext cx="964198" cy="11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6732240" y="1550937"/>
            <a:ext cx="792088" cy="131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99592" y="3185741"/>
            <a:ext cx="41764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Les oiseaux géants tournoyaient</a:t>
            </a:r>
          </a:p>
        </p:txBody>
      </p:sp>
      <p:pic>
        <p:nvPicPr>
          <p:cNvPr id="14" name="Image 69" descr="déterminant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6" y="3642354"/>
            <a:ext cx="551978" cy="64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32" y="3640301"/>
            <a:ext cx="592447" cy="62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 77" descr="adjectif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83" y="3574866"/>
            <a:ext cx="530234" cy="68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Nuage 22"/>
          <p:cNvSpPr/>
          <p:nvPr/>
        </p:nvSpPr>
        <p:spPr>
          <a:xfrm>
            <a:off x="6732240" y="152738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78" y="1418407"/>
            <a:ext cx="1205595" cy="132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46" y="5363433"/>
            <a:ext cx="1112774" cy="144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4"/>
          <p:cNvSpPr/>
          <p:nvPr/>
        </p:nvSpPr>
        <p:spPr>
          <a:xfrm>
            <a:off x="7502189" y="2097032"/>
            <a:ext cx="310171" cy="3021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: coins arrondis 13"/>
          <p:cNvSpPr/>
          <p:nvPr/>
        </p:nvSpPr>
        <p:spPr>
          <a:xfrm>
            <a:off x="4522558" y="2097033"/>
            <a:ext cx="841530" cy="3021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/>
          <p:cNvSpPr/>
          <p:nvPr/>
        </p:nvSpPr>
        <p:spPr>
          <a:xfrm>
            <a:off x="4195249" y="1706883"/>
            <a:ext cx="520767" cy="2819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/>
          <p:cNvSpPr/>
          <p:nvPr/>
        </p:nvSpPr>
        <p:spPr>
          <a:xfrm>
            <a:off x="2483768" y="2109851"/>
            <a:ext cx="576064" cy="3393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/>
          <p:cNvSpPr/>
          <p:nvPr/>
        </p:nvSpPr>
        <p:spPr>
          <a:xfrm>
            <a:off x="1259633" y="1726808"/>
            <a:ext cx="936104" cy="262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/>
          <p:cNvSpPr/>
          <p:nvPr/>
        </p:nvSpPr>
        <p:spPr>
          <a:xfrm>
            <a:off x="467544" y="2492896"/>
            <a:ext cx="4176464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62114" y="1030718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Amadou</a:t>
            </a:r>
            <a:endParaRPr lang="fr-FR" dirty="0"/>
          </a:p>
          <a:p>
            <a:r>
              <a:rPr lang="fr-FR" dirty="0"/>
              <a:t> </a:t>
            </a:r>
          </a:p>
          <a:p>
            <a:pPr>
              <a:lnSpc>
                <a:spcPct val="150000"/>
              </a:lnSpc>
            </a:pPr>
            <a:r>
              <a:rPr lang="fr-FR" dirty="0"/>
              <a:t>Amadou reprenait sa course lorsqu’</a:t>
            </a:r>
            <a:r>
              <a:rPr lang="fr-FR" b="1" dirty="0"/>
              <a:t>il</a:t>
            </a:r>
            <a:r>
              <a:rPr lang="fr-FR" dirty="0"/>
              <a:t> se sentit faible et angoissé sans savoir pourquoi. Soudain, une voix qui venait du ciel, et qu’il entendit très distinctement, lui cria :</a:t>
            </a:r>
          </a:p>
          <a:p>
            <a:pPr>
              <a:lnSpc>
                <a:spcPct val="150000"/>
              </a:lnSpc>
            </a:pPr>
            <a:r>
              <a:rPr lang="fr-FR" dirty="0"/>
              <a:t>– Regarde-moi ! </a:t>
            </a:r>
            <a:r>
              <a:rPr lang="fr-FR" b="1" dirty="0"/>
              <a:t>Je t’</a:t>
            </a:r>
            <a:r>
              <a:rPr lang="fr-FR" dirty="0"/>
              <a:t>ordonne de </a:t>
            </a:r>
            <a:r>
              <a:rPr lang="fr-FR" b="1" dirty="0"/>
              <a:t>me</a:t>
            </a:r>
            <a:r>
              <a:rPr lang="fr-FR" dirty="0"/>
              <a:t> regarder !</a:t>
            </a:r>
          </a:p>
          <a:p>
            <a:pPr>
              <a:lnSpc>
                <a:spcPct val="150000"/>
              </a:lnSpc>
            </a:pPr>
            <a:r>
              <a:rPr lang="fr-FR" dirty="0"/>
              <a:t>Il leva la tête en tremblant et vit, très haut, un oiseau de grande taille qui, les ailes étendues, tournoyait au-dessus de </a:t>
            </a:r>
            <a:r>
              <a:rPr lang="fr-FR" b="1" dirty="0"/>
              <a:t>lui</a:t>
            </a:r>
            <a:r>
              <a:rPr lang="fr-FR" dirty="0"/>
              <a:t>.</a:t>
            </a:r>
          </a:p>
          <a:p>
            <a:pPr>
              <a:lnSpc>
                <a:spcPct val="150000"/>
              </a:lnSpc>
            </a:pPr>
            <a:r>
              <a:rPr lang="fr-FR" dirty="0"/>
              <a:t>Il continua d’avancer, mais avec effort et à petits pas chancelants, la tête toujours levée, ses yeux ne pouvant se détacher de l’aigle. Et </a:t>
            </a:r>
            <a:r>
              <a:rPr lang="fr-FR" b="1" dirty="0"/>
              <a:t>celui-ci</a:t>
            </a:r>
            <a:r>
              <a:rPr lang="fr-FR" dirty="0"/>
              <a:t> descendait, effrayant, sans replier ses ailes dont l’ombre s’allongeait sur le sol.</a:t>
            </a:r>
          </a:p>
          <a:p>
            <a:pPr>
              <a:lnSpc>
                <a:spcPct val="150000"/>
              </a:lnSpc>
            </a:pPr>
            <a:r>
              <a:rPr lang="fr-FR" dirty="0"/>
              <a:t>Amadou fit un bond, mais </a:t>
            </a:r>
            <a:r>
              <a:rPr lang="fr-FR" b="1" dirty="0"/>
              <a:t>il</a:t>
            </a:r>
            <a:r>
              <a:rPr lang="fr-FR" dirty="0"/>
              <a:t> fléchit sous le poids de l’oiseau géant qui s’abattait sur </a:t>
            </a:r>
            <a:r>
              <a:rPr lang="fr-FR" b="1" dirty="0"/>
              <a:t>lui</a:t>
            </a:r>
            <a:r>
              <a:rPr lang="fr-FR" dirty="0"/>
              <a:t> et lui labourait les flancs de ses serres.</a:t>
            </a:r>
          </a:p>
          <a:p>
            <a:endParaRPr lang="fr-FR" dirty="0"/>
          </a:p>
        </p:txBody>
      </p:sp>
      <p:sp>
        <p:nvSpPr>
          <p:cNvPr id="3" name="Rectangle : coins arrondis 2"/>
          <p:cNvSpPr/>
          <p:nvPr/>
        </p:nvSpPr>
        <p:spPr>
          <a:xfrm>
            <a:off x="5062311" y="2449197"/>
            <a:ext cx="288032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C’est l’oiseau qui parle</a:t>
            </a:r>
          </a:p>
        </p:txBody>
      </p:sp>
      <p:sp>
        <p:nvSpPr>
          <p:cNvPr id="4" name="Rectangle : coins arrondis 3"/>
          <p:cNvSpPr/>
          <p:nvPr/>
        </p:nvSpPr>
        <p:spPr>
          <a:xfrm>
            <a:off x="3359147" y="6198178"/>
            <a:ext cx="2713738" cy="32576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 dialogue est au présent</a:t>
            </a:r>
          </a:p>
        </p:txBody>
      </p:sp>
      <p:sp>
        <p:nvSpPr>
          <p:cNvPr id="5" name="Rectangle : coins arrondis 4"/>
          <p:cNvSpPr/>
          <p:nvPr/>
        </p:nvSpPr>
        <p:spPr>
          <a:xfrm>
            <a:off x="2339752" y="1198658"/>
            <a:ext cx="1152128" cy="2861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imparfait</a:t>
            </a:r>
          </a:p>
        </p:txBody>
      </p:sp>
      <p:sp>
        <p:nvSpPr>
          <p:cNvPr id="6" name="Nuage 5"/>
          <p:cNvSpPr/>
          <p:nvPr/>
        </p:nvSpPr>
        <p:spPr>
          <a:xfrm>
            <a:off x="6948264" y="162400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631" y="5392531"/>
            <a:ext cx="1112774" cy="1440393"/>
          </a:xfrm>
          <a:prstGeom prst="rect">
            <a:avLst/>
          </a:prstGeom>
        </p:spPr>
      </p:pic>
      <p:sp>
        <p:nvSpPr>
          <p:cNvPr id="11" name="Rectangle : coins arrondis 10"/>
          <p:cNvSpPr/>
          <p:nvPr/>
        </p:nvSpPr>
        <p:spPr>
          <a:xfrm>
            <a:off x="3946494" y="1198658"/>
            <a:ext cx="1152128" cy="2861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5469518" y="1207995"/>
            <a:ext cx="1478746" cy="2767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Passé-simple</a:t>
            </a:r>
          </a:p>
        </p:txBody>
      </p:sp>
    </p:spTree>
    <p:extLst>
      <p:ext uri="{BB962C8B-B14F-4D97-AF65-F5344CB8AC3E}">
        <p14:creationId xmlns:p14="http://schemas.microsoft.com/office/powerpoint/2010/main" val="295887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0" grpId="0" animBg="1"/>
      <p:bldP spid="9" grpId="0" animBg="1"/>
      <p:bldP spid="8" grpId="0" animBg="1"/>
      <p:bldP spid="3" grpId="0" animBg="1"/>
      <p:bldP spid="4" grpId="0" animBg="1"/>
      <p:bldP spid="5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56049" y="0"/>
            <a:ext cx="8778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Amadou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/>
              <a:t>Amadou et </a:t>
            </a:r>
            <a:r>
              <a:rPr lang="fr-FR" dirty="0" err="1"/>
              <a:t>Androu</a:t>
            </a:r>
            <a:r>
              <a:rPr lang="fr-FR" dirty="0"/>
              <a:t> reprenait sa course lorsqu’</a:t>
            </a:r>
            <a:r>
              <a:rPr lang="fr-FR" b="1" dirty="0"/>
              <a:t>il</a:t>
            </a:r>
            <a:r>
              <a:rPr lang="fr-FR" dirty="0"/>
              <a:t> se sentit faible et angoissé sans savoir pourquoi. Soudain, deux voix qui venait du ciel, et qu’il entendit très distinctement, lui cria :</a:t>
            </a:r>
          </a:p>
          <a:p>
            <a:r>
              <a:rPr lang="fr-FR" dirty="0"/>
              <a:t>– Regarde-moi ! </a:t>
            </a:r>
            <a:r>
              <a:rPr lang="fr-FR" b="1" dirty="0"/>
              <a:t>Je t’</a:t>
            </a:r>
            <a:r>
              <a:rPr lang="fr-FR" dirty="0"/>
              <a:t>ordonne de </a:t>
            </a:r>
            <a:r>
              <a:rPr lang="fr-FR" b="1" dirty="0"/>
              <a:t>me</a:t>
            </a:r>
            <a:r>
              <a:rPr lang="fr-FR" dirty="0"/>
              <a:t> regarder !</a:t>
            </a:r>
          </a:p>
          <a:p>
            <a:r>
              <a:rPr lang="fr-FR" dirty="0"/>
              <a:t>Il leva la tête en tremblant et vit, très haut, un oiseau de grande taille qui, les ailes étendues, tournoyait au-dessus de </a:t>
            </a:r>
            <a:r>
              <a:rPr lang="fr-FR" b="1" dirty="0"/>
              <a:t>lui</a:t>
            </a:r>
            <a:r>
              <a:rPr lang="fr-FR" dirty="0"/>
              <a:t>.</a:t>
            </a:r>
          </a:p>
          <a:p>
            <a:r>
              <a:rPr lang="fr-FR" dirty="0"/>
              <a:t>Il continua d’avancer, mais avec effort et à petits pas chancelants, la tête toujours levée, ses yeux ne pouvant se détacher de l’aigle. Et </a:t>
            </a:r>
            <a:r>
              <a:rPr lang="fr-FR" b="1" dirty="0"/>
              <a:t>celui-ci</a:t>
            </a:r>
            <a:r>
              <a:rPr lang="fr-FR" dirty="0"/>
              <a:t> descendait, effrayant, sans replier ses ailes dont l’ombre s’allongeait sur le sol.</a:t>
            </a:r>
          </a:p>
          <a:p>
            <a:r>
              <a:rPr lang="fr-FR" dirty="0"/>
              <a:t>Amadou fit un bond, mais </a:t>
            </a:r>
            <a:r>
              <a:rPr lang="fr-FR" b="1" dirty="0"/>
              <a:t>il</a:t>
            </a:r>
            <a:r>
              <a:rPr lang="fr-FR" dirty="0"/>
              <a:t> fléchit sous le poids de l’oiseau géant qui s’abattait sur </a:t>
            </a:r>
            <a:r>
              <a:rPr lang="fr-FR" b="1" dirty="0"/>
              <a:t>lui</a:t>
            </a:r>
            <a:r>
              <a:rPr lang="fr-FR" dirty="0"/>
              <a:t> et lui labourait les flancs de ses serres.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7504" y="3864029"/>
            <a:ext cx="173575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Ils reprirent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38169" y="3874919"/>
            <a:ext cx="3981495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se sentirent faibles et angoissés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14579" y="3867988"/>
            <a:ext cx="2208383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entendirent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4577" y="4338712"/>
            <a:ext cx="260028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Des voix qui venaient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08104" y="4249451"/>
            <a:ext cx="3024336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Regardez-nous!</a:t>
            </a:r>
          </a:p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Nous vous ordonnons de vous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651649" y="4794295"/>
            <a:ext cx="335751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Deux oiseaux qui tournoyaient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44577" y="4780619"/>
            <a:ext cx="234471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levèrent et virent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69766" y="4963939"/>
            <a:ext cx="216024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continuèrent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401157" y="5350292"/>
            <a:ext cx="237626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Ceux-ci descendaient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58300" y="5374370"/>
            <a:ext cx="111878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firent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57959" y="5363132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fléchirent</a:t>
            </a:r>
          </a:p>
        </p:txBody>
      </p:sp>
      <p:sp>
        <p:nvSpPr>
          <p:cNvPr id="25" name="Nuage 24"/>
          <p:cNvSpPr/>
          <p:nvPr/>
        </p:nvSpPr>
        <p:spPr>
          <a:xfrm>
            <a:off x="7020272" y="587727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01208"/>
            <a:ext cx="1112774" cy="14403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831193" y="5831398"/>
            <a:ext cx="4254214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Des oiseaux géants qui s’abattaient sur eux et leur labouraient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651649" y="4249451"/>
            <a:ext cx="1519855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Leur crièrent</a:t>
            </a:r>
          </a:p>
        </p:txBody>
      </p:sp>
    </p:spTree>
    <p:extLst>
      <p:ext uri="{BB962C8B-B14F-4D97-AF65-F5344CB8AC3E}">
        <p14:creationId xmlns:p14="http://schemas.microsoft.com/office/powerpoint/2010/main" val="34323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Collectes de la </a:t>
            </a:r>
            <a:r>
              <a:rPr lang="fr-FR" b="1">
                <a:solidFill>
                  <a:srgbClr val="FF0000"/>
                </a:solidFill>
              </a:rPr>
              <a:t>semaine 1</a:t>
            </a:r>
            <a:r>
              <a:rPr lang="fr-FR" b="1">
                <a:solidFill>
                  <a:srgbClr val="FF0000"/>
                </a:solidFill>
              </a:rPr>
              <a:t>9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 </a:t>
            </a:r>
          </a:p>
          <a:p>
            <a:r>
              <a:rPr lang="fr-FR" b="1" dirty="0">
                <a:solidFill>
                  <a:srgbClr val="FF0000"/>
                </a:solidFill>
              </a:rPr>
              <a:t>PASSE-SIMPLE 1 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/>
              <a:t>Il </a:t>
            </a:r>
            <a:r>
              <a:rPr lang="fr-FR" b="1" dirty="0">
                <a:solidFill>
                  <a:srgbClr val="FF0000"/>
                </a:solidFill>
              </a:rPr>
              <a:t>leva</a:t>
            </a:r>
            <a:r>
              <a:rPr lang="fr-FR" b="1" dirty="0"/>
              <a:t> la tête en tremblant.		/ Il </a:t>
            </a:r>
            <a:r>
              <a:rPr lang="fr-FR" b="1" dirty="0">
                <a:solidFill>
                  <a:srgbClr val="FF0000"/>
                </a:solidFill>
              </a:rPr>
              <a:t>continua</a:t>
            </a:r>
            <a:r>
              <a:rPr lang="fr-FR" b="1" dirty="0"/>
              <a:t> d’avancer. </a:t>
            </a:r>
            <a:endParaRPr lang="fr-FR" dirty="0"/>
          </a:p>
          <a:p>
            <a:r>
              <a:rPr lang="fr-FR" b="1" dirty="0"/>
              <a:t>Ils </a:t>
            </a:r>
            <a:r>
              <a:rPr lang="fr-FR" b="1" dirty="0">
                <a:solidFill>
                  <a:srgbClr val="FF0000"/>
                </a:solidFill>
              </a:rPr>
              <a:t>levèrent</a:t>
            </a:r>
            <a:r>
              <a:rPr lang="fr-FR" b="1" dirty="0"/>
              <a:t> la tête en tremblant.	/ Ils </a:t>
            </a:r>
            <a:r>
              <a:rPr lang="fr-FR" b="1" dirty="0">
                <a:solidFill>
                  <a:srgbClr val="FF0000"/>
                </a:solidFill>
              </a:rPr>
              <a:t>continuèrent</a:t>
            </a:r>
            <a:r>
              <a:rPr lang="fr-FR" b="1" dirty="0"/>
              <a:t> d’avancer.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 </a:t>
            </a:r>
          </a:p>
          <a:p>
            <a:r>
              <a:rPr lang="fr-FR" b="1" dirty="0">
                <a:solidFill>
                  <a:srgbClr val="FF0000"/>
                </a:solidFill>
              </a:rPr>
              <a:t>PASSE-SIMPLE 2 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/>
              <a:t>Amadou </a:t>
            </a:r>
            <a:r>
              <a:rPr lang="fr-FR" b="1" dirty="0">
                <a:solidFill>
                  <a:srgbClr val="FF0000"/>
                </a:solidFill>
              </a:rPr>
              <a:t>reprit</a:t>
            </a:r>
            <a:r>
              <a:rPr lang="fr-FR" b="1" dirty="0"/>
              <a:t> sa course.	/ Il </a:t>
            </a:r>
            <a:r>
              <a:rPr lang="fr-FR" b="1" dirty="0">
                <a:solidFill>
                  <a:srgbClr val="FF0000"/>
                </a:solidFill>
              </a:rPr>
              <a:t>vit </a:t>
            </a:r>
            <a:r>
              <a:rPr lang="fr-FR" b="1" dirty="0"/>
              <a:t>un oiseau de grande taille.</a:t>
            </a:r>
            <a:endParaRPr lang="fr-FR" dirty="0"/>
          </a:p>
          <a:p>
            <a:r>
              <a:rPr lang="fr-FR" b="1" dirty="0"/>
              <a:t>Il </a:t>
            </a:r>
            <a:r>
              <a:rPr lang="fr-FR" b="1" dirty="0">
                <a:solidFill>
                  <a:srgbClr val="FF0000"/>
                </a:solidFill>
              </a:rPr>
              <a:t>fit</a:t>
            </a:r>
            <a:r>
              <a:rPr lang="fr-FR" b="1" dirty="0"/>
              <a:t> un bond et </a:t>
            </a:r>
            <a:r>
              <a:rPr lang="fr-FR" b="1" dirty="0">
                <a:solidFill>
                  <a:srgbClr val="FF0000"/>
                </a:solidFill>
              </a:rPr>
              <a:t>fléchit</a:t>
            </a:r>
            <a:r>
              <a:rPr lang="fr-FR" b="1" dirty="0"/>
              <a:t> sous le poids de l’oiseau.	/</a:t>
            </a:r>
          </a:p>
          <a:p>
            <a:r>
              <a:rPr lang="fr-FR" b="1" dirty="0"/>
              <a:t>Amadou et </a:t>
            </a:r>
            <a:r>
              <a:rPr lang="fr-FR" b="1" dirty="0" err="1"/>
              <a:t>Androu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reprirent</a:t>
            </a:r>
            <a:r>
              <a:rPr lang="fr-FR" b="1" dirty="0"/>
              <a:t> leur course.</a:t>
            </a:r>
            <a:endParaRPr lang="fr-FR" dirty="0"/>
          </a:p>
          <a:p>
            <a:r>
              <a:rPr lang="fr-FR" b="1" dirty="0"/>
              <a:t>Ils </a:t>
            </a:r>
            <a:r>
              <a:rPr lang="fr-FR" b="1" dirty="0">
                <a:solidFill>
                  <a:srgbClr val="FF0000"/>
                </a:solidFill>
              </a:rPr>
              <a:t>virent</a:t>
            </a:r>
            <a:r>
              <a:rPr lang="fr-FR" b="1" dirty="0"/>
              <a:t> un oiseau de grande taille.		</a:t>
            </a:r>
          </a:p>
          <a:p>
            <a:r>
              <a:rPr lang="fr-FR" b="1" dirty="0"/>
              <a:t>/Ils </a:t>
            </a:r>
            <a:r>
              <a:rPr lang="fr-FR" b="1" dirty="0">
                <a:solidFill>
                  <a:srgbClr val="FF0000"/>
                </a:solidFill>
              </a:rPr>
              <a:t>firent</a:t>
            </a:r>
            <a:r>
              <a:rPr lang="fr-FR" b="1" dirty="0"/>
              <a:t> un bond et </a:t>
            </a:r>
            <a:r>
              <a:rPr lang="fr-FR" b="1" dirty="0">
                <a:solidFill>
                  <a:srgbClr val="FF0000"/>
                </a:solidFill>
              </a:rPr>
              <a:t>fléchirent</a:t>
            </a:r>
            <a:r>
              <a:rPr lang="fr-FR" b="1" dirty="0"/>
              <a:t> sous le poids de l’oiseau.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229200"/>
            <a:ext cx="1112774" cy="144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763075" y="1549667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PHRASES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89900" y="2370840"/>
            <a:ext cx="3162831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Qui donnent des ordres</a:t>
            </a:r>
          </a:p>
        </p:txBody>
      </p:sp>
      <p:sp>
        <p:nvSpPr>
          <p:cNvPr id="42" name="Nuage 41"/>
          <p:cNvSpPr/>
          <p:nvPr/>
        </p:nvSpPr>
        <p:spPr>
          <a:xfrm>
            <a:off x="3836769" y="258505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89937" y="393021"/>
            <a:ext cx="221918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exclamatives !</a:t>
            </a:r>
          </a:p>
        </p:txBody>
      </p:sp>
      <p:cxnSp>
        <p:nvCxnSpPr>
          <p:cNvPr id="40" name="Connecteur en arc 39"/>
          <p:cNvCxnSpPr/>
          <p:nvPr/>
        </p:nvCxnSpPr>
        <p:spPr>
          <a:xfrm rot="16200000" flipV="1">
            <a:off x="2191375" y="899082"/>
            <a:ext cx="1569668" cy="14169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0" y="953534"/>
            <a:ext cx="253013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Regarde moi!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Je t’ordonne de me regarder!</a:t>
            </a:r>
          </a:p>
        </p:txBody>
      </p:sp>
      <p:pic>
        <p:nvPicPr>
          <p:cNvPr id="12" name="Image 11" descr="Submitted by Dorrie Scott on Fri, 01/22/2010 - 1:08p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479" y="145719"/>
            <a:ext cx="792087" cy="90322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5" y="5805319"/>
            <a:ext cx="756633" cy="97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7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9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/>
          <p:cNvSpPr/>
          <p:nvPr/>
        </p:nvSpPr>
        <p:spPr>
          <a:xfrm>
            <a:off x="1289539" y="3551766"/>
            <a:ext cx="498200" cy="2875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/>
          <p:cNvSpPr/>
          <p:nvPr/>
        </p:nvSpPr>
        <p:spPr>
          <a:xfrm>
            <a:off x="2698652" y="2678296"/>
            <a:ext cx="2665436" cy="318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275856" y="122853"/>
            <a:ext cx="1944215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Composer une phrase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66350" y="1135185"/>
            <a:ext cx="1528086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soudain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6352" y="1846616"/>
            <a:ext cx="1559410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vit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6352" y="260225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Soudain, Amadou vit un oiseau géant, tournoyant au-dessus de lui.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787739" y="1159497"/>
            <a:ext cx="2491284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oiseau géant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4256" y="3433255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Amadou vit soudain, tournoyant au-dessus de lui un oiseau géant. </a:t>
            </a:r>
          </a:p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234063" y="1121606"/>
            <a:ext cx="2004465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Amadou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857799" y="1839258"/>
            <a:ext cx="2580529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au-dessus de lui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865603" y="1836207"/>
            <a:ext cx="1842301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tournoyant</a:t>
            </a:r>
          </a:p>
        </p:txBody>
      </p:sp>
      <p:cxnSp>
        <p:nvCxnSpPr>
          <p:cNvPr id="6" name="Connecteur droit avec flèche 5"/>
          <p:cNvCxnSpPr>
            <a:cxnSpLocks/>
          </p:cNvCxnSpPr>
          <p:nvPr/>
        </p:nvCxnSpPr>
        <p:spPr>
          <a:xfrm>
            <a:off x="1469559" y="3027144"/>
            <a:ext cx="123023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/>
          </p:cNvCxnSpPr>
          <p:nvPr/>
        </p:nvCxnSpPr>
        <p:spPr>
          <a:xfrm>
            <a:off x="179512" y="385707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Nuage 23"/>
          <p:cNvSpPr/>
          <p:nvPr/>
        </p:nvSpPr>
        <p:spPr>
          <a:xfrm>
            <a:off x="6948264" y="93337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46" y="5363433"/>
            <a:ext cx="1112774" cy="144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8582" y="1601111"/>
            <a:ext cx="8991802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Il leva la tête en tremblant.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3216" y="908"/>
            <a:ext cx="803076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Sujet (de qui on parle) – Prédicat (ce qu’on dit du sujet) + verbe – CP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94262" y="476060"/>
            <a:ext cx="8820472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Soudain, il entendit une voix, très distinctement.</a:t>
            </a:r>
            <a:endParaRPr lang="fr-FR" sz="3200" spc="13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cxnSp>
        <p:nvCxnSpPr>
          <p:cNvPr id="15" name="Connecteur droit avec flèche 14"/>
          <p:cNvCxnSpPr>
            <a:cxnSpLocks/>
          </p:cNvCxnSpPr>
          <p:nvPr/>
        </p:nvCxnSpPr>
        <p:spPr>
          <a:xfrm>
            <a:off x="1254819" y="1005390"/>
            <a:ext cx="456677" cy="1797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93326" y="653845"/>
            <a:ext cx="1294498" cy="516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35949" y="1753526"/>
            <a:ext cx="697992" cy="4586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avec flèche 40"/>
          <p:cNvCxnSpPr>
            <a:cxnSpLocks/>
          </p:cNvCxnSpPr>
          <p:nvPr/>
        </p:nvCxnSpPr>
        <p:spPr>
          <a:xfrm>
            <a:off x="155297" y="2132824"/>
            <a:ext cx="493957" cy="3025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-2175" y="2483139"/>
            <a:ext cx="9005658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Amadou vit un oiseau de grande taille au-dessus de lui</a:t>
            </a:r>
            <a:r>
              <a:rPr lang="fr-FR" sz="32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348906" y="2776187"/>
            <a:ext cx="467735" cy="479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>
            <a:cxnSpLocks/>
          </p:cNvCxnSpPr>
          <p:nvPr/>
        </p:nvCxnSpPr>
        <p:spPr>
          <a:xfrm>
            <a:off x="59868" y="3115965"/>
            <a:ext cx="1245928" cy="3544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e 65"/>
          <p:cNvGrpSpPr/>
          <p:nvPr/>
        </p:nvGrpSpPr>
        <p:grpSpPr>
          <a:xfrm>
            <a:off x="473666" y="2108272"/>
            <a:ext cx="1752405" cy="345793"/>
            <a:chOff x="10297478" y="1032595"/>
            <a:chExt cx="2350450" cy="187187"/>
          </a:xfrm>
        </p:grpSpPr>
        <p:pic>
          <p:nvPicPr>
            <p:cNvPr id="69" name="Image 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0" name="Connecteur droit 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1436802" y="3084148"/>
            <a:ext cx="4283660" cy="351361"/>
            <a:chOff x="11124808" y="910829"/>
            <a:chExt cx="1708827" cy="186744"/>
          </a:xfrm>
        </p:grpSpPr>
        <p:pic>
          <p:nvPicPr>
            <p:cNvPr id="117" name="Image 1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0" name="Connecteur droit 119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0" name="Groupe 129"/>
          <p:cNvGrpSpPr/>
          <p:nvPr/>
        </p:nvGrpSpPr>
        <p:grpSpPr>
          <a:xfrm>
            <a:off x="65185" y="1023360"/>
            <a:ext cx="1271968" cy="380001"/>
            <a:chOff x="4982462" y="2536877"/>
            <a:chExt cx="3732463" cy="380001"/>
          </a:xfrm>
        </p:grpSpPr>
        <p:pic>
          <p:nvPicPr>
            <p:cNvPr id="131" name="Image 1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32" name="Connecteur droit 131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5" name="ZoneTexte 134"/>
          <p:cNvSpPr txBox="1"/>
          <p:nvPr/>
        </p:nvSpPr>
        <p:spPr>
          <a:xfrm>
            <a:off x="56974" y="3762693"/>
            <a:ext cx="902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De leurs serres, les oiseaux géants labouraient les flancs des </a:t>
            </a:r>
            <a:r>
              <a:rPr lang="fr-FR" spc="130" dirty="0" err="1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bouquillons</a:t>
            </a: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3076349" y="963695"/>
            <a:ext cx="1304627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entendre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432275" y="2086305"/>
            <a:ext cx="850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lever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1269961" y="3108748"/>
            <a:ext cx="160055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voir</a:t>
            </a:r>
          </a:p>
        </p:txBody>
      </p:sp>
      <p:grpSp>
        <p:nvGrpSpPr>
          <p:cNvPr id="80" name="Groupe 79"/>
          <p:cNvGrpSpPr/>
          <p:nvPr/>
        </p:nvGrpSpPr>
        <p:grpSpPr>
          <a:xfrm>
            <a:off x="1723021" y="1010854"/>
            <a:ext cx="2572471" cy="212234"/>
            <a:chOff x="10297478" y="1030156"/>
            <a:chExt cx="2350450" cy="189626"/>
          </a:xfrm>
        </p:grpSpPr>
        <p:pic>
          <p:nvPicPr>
            <p:cNvPr id="81" name="Image 8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82" name="Connecteur droit 81"/>
            <p:cNvCxnSpPr/>
            <p:nvPr/>
          </p:nvCxnSpPr>
          <p:spPr>
            <a:xfrm>
              <a:off x="10297478" y="1030156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4" name="ZoneTexte 83"/>
          <p:cNvSpPr txBox="1"/>
          <p:nvPr/>
        </p:nvSpPr>
        <p:spPr>
          <a:xfrm>
            <a:off x="137890" y="4981643"/>
            <a:ext cx="428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Le </a:t>
            </a:r>
            <a:r>
              <a:rPr lang="fr-FR" spc="130" dirty="0" err="1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bouquillon</a:t>
            </a: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broute de l’herbe.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4423166" y="966285"/>
            <a:ext cx="2823776" cy="380001"/>
            <a:chOff x="4982462" y="2536877"/>
            <a:chExt cx="3732463" cy="380001"/>
          </a:xfrm>
        </p:grpSpPr>
        <p:pic>
          <p:nvPicPr>
            <p:cNvPr id="46" name="Imag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47" name="Connecteur droit 46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5" name="ZoneTexte 54"/>
          <p:cNvSpPr txBox="1"/>
          <p:nvPr/>
        </p:nvSpPr>
        <p:spPr>
          <a:xfrm>
            <a:off x="7349146" y="582027"/>
            <a:ext cx="13331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comment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91727" y="1199638"/>
            <a:ext cx="1402977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quand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7039616" y="2404748"/>
            <a:ext cx="966535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où</a:t>
            </a:r>
          </a:p>
        </p:txBody>
      </p:sp>
      <p:pic>
        <p:nvPicPr>
          <p:cNvPr id="72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36" y="4158058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69" descr="déterminant_couleu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85" y="4140853"/>
            <a:ext cx="481112" cy="56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391562" y="951534"/>
            <a:ext cx="2624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Amadou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500654" y="1456511"/>
            <a:ext cx="2624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Amadou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390760" y="2089639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5839676" y="3128778"/>
            <a:ext cx="2670284" cy="380001"/>
            <a:chOff x="4982462" y="2536877"/>
            <a:chExt cx="3732463" cy="380001"/>
          </a:xfrm>
        </p:grpSpPr>
        <p:pic>
          <p:nvPicPr>
            <p:cNvPr id="86" name="Image 8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88" name="Connecteur droit 87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9" name="Image 77" descr="adjectif_coule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62" y="4151507"/>
            <a:ext cx="455343" cy="58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e 66"/>
          <p:cNvGrpSpPr/>
          <p:nvPr/>
        </p:nvGrpSpPr>
        <p:grpSpPr>
          <a:xfrm>
            <a:off x="4359064" y="4029792"/>
            <a:ext cx="4464914" cy="351361"/>
            <a:chOff x="11124808" y="910829"/>
            <a:chExt cx="1708827" cy="186744"/>
          </a:xfrm>
        </p:grpSpPr>
        <p:pic>
          <p:nvPicPr>
            <p:cNvPr id="74" name="Image 7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75" name="Connecteur droit 74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65" y="3141423"/>
            <a:ext cx="577920" cy="58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Nuage 91"/>
          <p:cNvSpPr/>
          <p:nvPr/>
        </p:nvSpPr>
        <p:spPr>
          <a:xfrm>
            <a:off x="6887666" y="574781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sp>
        <p:nvSpPr>
          <p:cNvPr id="64" name="Rectangle : coins arrondis 63"/>
          <p:cNvSpPr/>
          <p:nvPr/>
        </p:nvSpPr>
        <p:spPr>
          <a:xfrm>
            <a:off x="104584" y="5516678"/>
            <a:ext cx="3236875" cy="12014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</a:t>
            </a:r>
            <a:r>
              <a:rPr lang="fr-FR" dirty="0">
                <a:latin typeface="Comic Sans MS" panose="030F0702030302020204" pitchFamily="66" charset="0"/>
              </a:rPr>
              <a:t>Dans le groupe verbal, le verbe est toujours placé avant son complément!</a:t>
            </a:r>
          </a:p>
        </p:txBody>
      </p:sp>
      <p:grpSp>
        <p:nvGrpSpPr>
          <p:cNvPr id="90" name="Groupe 89"/>
          <p:cNvGrpSpPr/>
          <p:nvPr/>
        </p:nvGrpSpPr>
        <p:grpSpPr>
          <a:xfrm>
            <a:off x="2240245" y="2097849"/>
            <a:ext cx="2066149" cy="380001"/>
            <a:chOff x="4982462" y="2536877"/>
            <a:chExt cx="3732463" cy="380001"/>
          </a:xfrm>
        </p:grpSpPr>
        <p:pic>
          <p:nvPicPr>
            <p:cNvPr id="93" name="Image 9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94" name="Connecteur droit 93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5" name="ZoneTexte 94"/>
          <p:cNvSpPr txBox="1"/>
          <p:nvPr/>
        </p:nvSpPr>
        <p:spPr>
          <a:xfrm>
            <a:off x="2555718" y="2314458"/>
            <a:ext cx="13960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comment</a:t>
            </a:r>
          </a:p>
        </p:txBody>
      </p:sp>
      <p:cxnSp>
        <p:nvCxnSpPr>
          <p:cNvPr id="96" name="Connecteur droit avec flèche 95"/>
          <p:cNvCxnSpPr>
            <a:cxnSpLocks/>
          </p:cNvCxnSpPr>
          <p:nvPr/>
        </p:nvCxnSpPr>
        <p:spPr>
          <a:xfrm flipV="1">
            <a:off x="2110120" y="4100454"/>
            <a:ext cx="2205854" cy="442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308330" y="3736660"/>
            <a:ext cx="1410729" cy="479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8" name="Groupe 97"/>
          <p:cNvGrpSpPr/>
          <p:nvPr/>
        </p:nvGrpSpPr>
        <p:grpSpPr>
          <a:xfrm>
            <a:off x="148015" y="4107727"/>
            <a:ext cx="1831697" cy="380001"/>
            <a:chOff x="4982462" y="2536877"/>
            <a:chExt cx="3732463" cy="380001"/>
          </a:xfrm>
        </p:grpSpPr>
        <p:pic>
          <p:nvPicPr>
            <p:cNvPr id="99" name="Image 9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00" name="Connecteur droit 99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1" name="ZoneTexte 100"/>
          <p:cNvSpPr txBox="1"/>
          <p:nvPr/>
        </p:nvSpPr>
        <p:spPr>
          <a:xfrm>
            <a:off x="1090035" y="4021170"/>
            <a:ext cx="13960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comment</a:t>
            </a:r>
          </a:p>
        </p:txBody>
      </p:sp>
      <p:pic>
        <p:nvPicPr>
          <p:cNvPr id="102" name="Image 102" descr="pronom_perso-couleu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06" y="1156456"/>
            <a:ext cx="480314" cy="59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Image 102" descr="pronom_perso-couleu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4" y="2169333"/>
            <a:ext cx="480314" cy="59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ZoneTexte 104"/>
          <p:cNvSpPr txBox="1"/>
          <p:nvPr/>
        </p:nvSpPr>
        <p:spPr>
          <a:xfrm>
            <a:off x="3448209" y="5414761"/>
            <a:ext cx="494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Soudain, il l’entendit très distinctement.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pic>
        <p:nvPicPr>
          <p:cNvPr id="106" name="Image 10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922" y="5847879"/>
            <a:ext cx="728891" cy="943489"/>
          </a:xfrm>
          <a:prstGeom prst="rect">
            <a:avLst/>
          </a:prstGeom>
        </p:spPr>
      </p:pic>
      <p:sp>
        <p:nvSpPr>
          <p:cNvPr id="107" name="ZoneTexte 106"/>
          <p:cNvSpPr txBox="1"/>
          <p:nvPr/>
        </p:nvSpPr>
        <p:spPr>
          <a:xfrm>
            <a:off x="4778770" y="4247466"/>
            <a:ext cx="160055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labourer</a:t>
            </a:r>
          </a:p>
        </p:txBody>
      </p:sp>
    </p:spTree>
    <p:extLst>
      <p:ext uri="{BB962C8B-B14F-4D97-AF65-F5344CB8AC3E}">
        <p14:creationId xmlns:p14="http://schemas.microsoft.com/office/powerpoint/2010/main" val="2910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5" grpId="0" animBg="1"/>
      <p:bldP spid="26" grpId="0" animBg="1"/>
      <p:bldP spid="60" grpId="0"/>
      <p:bldP spid="61" grpId="0" animBg="1"/>
      <p:bldP spid="135" grpId="0"/>
      <p:bldP spid="137" grpId="0"/>
      <p:bldP spid="138" grpId="0"/>
      <p:bldP spid="139" grpId="0"/>
      <p:bldP spid="84" grpId="0"/>
      <p:bldP spid="55" grpId="0"/>
      <p:bldP spid="56" grpId="0"/>
      <p:bldP spid="63" grpId="0"/>
      <p:bldP spid="9" grpId="0"/>
      <p:bldP spid="77" grpId="0"/>
      <p:bldP spid="78" grpId="0"/>
      <p:bldP spid="64" grpId="0" animBg="1"/>
      <p:bldP spid="95" grpId="0"/>
      <p:bldP spid="97" grpId="0" animBg="1"/>
      <p:bldP spid="101" grpId="0"/>
      <p:bldP spid="105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22853"/>
            <a:ext cx="3312368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Observe et transforme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8556" y="2305283"/>
            <a:ext cx="7947860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Amadou et </a:t>
            </a:r>
            <a:r>
              <a:rPr lang="fr-FR" sz="2400" dirty="0" err="1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Androu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se sentirent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faible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 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et angoissé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07504" y="751759"/>
            <a:ext cx="7344816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Amadou se sentit faible et angoissé.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167936" y="1386005"/>
            <a:ext cx="14886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Se sentir</a:t>
            </a:r>
          </a:p>
        </p:txBody>
      </p:sp>
      <p:sp>
        <p:nvSpPr>
          <p:cNvPr id="16" name="Flèche : courbe vers le haut 15"/>
          <p:cNvSpPr/>
          <p:nvPr/>
        </p:nvSpPr>
        <p:spPr>
          <a:xfrm rot="10800000" flipV="1">
            <a:off x="2123727" y="2708920"/>
            <a:ext cx="4044208" cy="5156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 : courbe vers le haut 17"/>
          <p:cNvSpPr/>
          <p:nvPr/>
        </p:nvSpPr>
        <p:spPr>
          <a:xfrm rot="10800000" flipV="1">
            <a:off x="1763688" y="1124744"/>
            <a:ext cx="2587245" cy="480347"/>
          </a:xfrm>
          <a:prstGeom prst="curvedUpArrow">
            <a:avLst>
              <a:gd name="adj1" fmla="val 25000"/>
              <a:gd name="adj2" fmla="val 50000"/>
              <a:gd name="adj3" fmla="val 3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Nuage 18"/>
          <p:cNvSpPr/>
          <p:nvPr/>
        </p:nvSpPr>
        <p:spPr>
          <a:xfrm>
            <a:off x="6804248" y="5733256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3562098"/>
            <a:ext cx="7083763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Blanquette 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se sentit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faible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et angoissé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7505" y="4575701"/>
            <a:ext cx="8856984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Blanquette et Blanchette 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se sentirent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faible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 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et angoissé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5340729"/>
            <a:ext cx="1112774" cy="144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16" grpId="0" animBg="1"/>
      <p:bldP spid="1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GROUPES VERBAUX 1</a:t>
            </a:r>
            <a:r>
              <a:rPr lang="fr-FR" b="1" dirty="0"/>
              <a:t> </a:t>
            </a:r>
          </a:p>
          <a:p>
            <a:endParaRPr lang="fr-FR" dirty="0"/>
          </a:p>
          <a:p>
            <a:r>
              <a:rPr lang="fr-FR" b="1" dirty="0"/>
              <a:t>Il leva la tête en tremblant. </a:t>
            </a:r>
          </a:p>
          <a:p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 </a:t>
            </a:r>
          </a:p>
          <a:p>
            <a:r>
              <a:rPr lang="fr-FR" b="1" dirty="0">
                <a:solidFill>
                  <a:srgbClr val="FF0000"/>
                </a:solidFill>
              </a:rPr>
              <a:t>GROUPES VERBAUX 2</a:t>
            </a:r>
          </a:p>
          <a:p>
            <a:endParaRPr lang="fr-FR" dirty="0"/>
          </a:p>
          <a:p>
            <a:r>
              <a:rPr lang="fr-FR" b="1" dirty="0"/>
              <a:t>Amadou se sentit faible et angoissé. </a:t>
            </a:r>
          </a:p>
          <a:p>
            <a:endParaRPr lang="fr-FR" b="1" dirty="0"/>
          </a:p>
          <a:p>
            <a:r>
              <a:rPr lang="fr-FR" b="1" dirty="0"/>
              <a:t>Amadou et </a:t>
            </a:r>
            <a:r>
              <a:rPr lang="fr-FR" b="1" dirty="0" err="1"/>
              <a:t>Androu</a:t>
            </a:r>
            <a:r>
              <a:rPr lang="fr-FR" b="1" dirty="0"/>
              <a:t> se sentirent faibles et angoissés.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Blanquette se sentit faible et angoissée. </a:t>
            </a:r>
          </a:p>
          <a:p>
            <a:endParaRPr lang="fr-FR" dirty="0"/>
          </a:p>
          <a:p>
            <a:r>
              <a:rPr lang="fr-FR" b="1" dirty="0"/>
              <a:t>Blanquette et Blanchette se sentirent faibles et angoissées.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068289" y="2109199"/>
            <a:ext cx="551383" cy="239682"/>
            <a:chOff x="11124808" y="910829"/>
            <a:chExt cx="1708827" cy="18674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6" name="Connecteur droit 15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Flèche : courbe vers le haut 19"/>
          <p:cNvSpPr/>
          <p:nvPr/>
        </p:nvSpPr>
        <p:spPr>
          <a:xfrm rot="10800000" flipV="1">
            <a:off x="755576" y="3502439"/>
            <a:ext cx="1872208" cy="108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 : courbe vers le haut 20"/>
          <p:cNvSpPr/>
          <p:nvPr/>
        </p:nvSpPr>
        <p:spPr>
          <a:xfrm rot="10800000" flipV="1">
            <a:off x="1835696" y="3944105"/>
            <a:ext cx="2351582" cy="242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Nuage 21"/>
          <p:cNvSpPr/>
          <p:nvPr/>
        </p:nvSpPr>
        <p:spPr>
          <a:xfrm>
            <a:off x="6804248" y="5733256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Amadou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37" y="116632"/>
            <a:ext cx="1112774" cy="1440393"/>
          </a:xfrm>
          <a:prstGeom prst="rect">
            <a:avLst/>
          </a:prstGeom>
        </p:spPr>
      </p:pic>
      <p:sp>
        <p:nvSpPr>
          <p:cNvPr id="24" name="Flèche : courbe vers le haut 23"/>
          <p:cNvSpPr/>
          <p:nvPr/>
        </p:nvSpPr>
        <p:spPr>
          <a:xfrm rot="10800000" flipV="1">
            <a:off x="764992" y="4597852"/>
            <a:ext cx="2351582" cy="242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 : courbe vers le haut 24"/>
          <p:cNvSpPr/>
          <p:nvPr/>
        </p:nvSpPr>
        <p:spPr>
          <a:xfrm rot="10800000" flipV="1">
            <a:off x="1940783" y="5130392"/>
            <a:ext cx="2351582" cy="242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6929</TotalTime>
  <Words>447</Words>
  <Application>Microsoft Office PowerPoint</Application>
  <PresentationFormat>Affichage à l'écran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28 Days Later</vt:lpstr>
      <vt:lpstr>Alamain</vt:lpstr>
      <vt:lpstr>Andika</vt:lpstr>
      <vt:lpstr>Arial</vt:lpstr>
      <vt:lpstr>Calibri</vt:lpstr>
      <vt:lpstr>Comic Sans MS</vt:lpstr>
      <vt:lpstr>Jokerman</vt:lpstr>
      <vt:lpstr>Kristen ITC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JULIE SAINT-LEGER</cp:lastModifiedBy>
  <cp:revision>523</cp:revision>
  <dcterms:created xsi:type="dcterms:W3CDTF">2012-11-08T07:34:57Z</dcterms:created>
  <dcterms:modified xsi:type="dcterms:W3CDTF">2017-02-21T11:31:10Z</dcterms:modified>
</cp:coreProperties>
</file>